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32" r:id="rId2"/>
    <p:sldId id="292" r:id="rId3"/>
    <p:sldId id="295" r:id="rId4"/>
    <p:sldId id="280" r:id="rId5"/>
    <p:sldId id="309" r:id="rId6"/>
    <p:sldId id="281" r:id="rId7"/>
    <p:sldId id="333" r:id="rId8"/>
    <p:sldId id="322" r:id="rId9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93" userDrawn="1">
          <p15:clr>
            <a:srgbClr val="A4A3A4"/>
          </p15:clr>
        </p15:guide>
        <p15:guide id="3" orient="horz" pos="210" userDrawn="1">
          <p15:clr>
            <a:srgbClr val="A4A3A4"/>
          </p15:clr>
        </p15:guide>
        <p15:guide id="4" pos="3840" userDrawn="1">
          <p15:clr>
            <a:srgbClr val="A4A3A4"/>
          </p15:clr>
        </p15:guide>
        <p15:guide id="5" pos="7265" userDrawn="1">
          <p15:clr>
            <a:srgbClr val="A4A3A4"/>
          </p15:clr>
        </p15:guide>
        <p15:guide id="6" orient="horz" pos="4088" userDrawn="1">
          <p15:clr>
            <a:srgbClr val="A4A3A4"/>
          </p15:clr>
        </p15:guide>
        <p15:guide id="7" pos="2615" userDrawn="1">
          <p15:clr>
            <a:srgbClr val="A4A3A4"/>
          </p15:clr>
        </p15:guide>
        <p15:guide id="8" pos="2819" userDrawn="1">
          <p15:clr>
            <a:srgbClr val="A4A3A4"/>
          </p15:clr>
        </p15:guide>
        <p15:guide id="9" pos="4861" userDrawn="1">
          <p15:clr>
            <a:srgbClr val="A4A3A4"/>
          </p15:clr>
        </p15:guide>
        <p15:guide id="10" pos="5110" userDrawn="1">
          <p15:clr>
            <a:srgbClr val="A4A3A4"/>
          </p15:clr>
        </p15:guide>
        <p15:guide id="11" pos="551" userDrawn="1">
          <p15:clr>
            <a:srgbClr val="A4A3A4"/>
          </p15:clr>
        </p15:guide>
        <p15:guide id="12" pos="7151" userDrawn="1">
          <p15:clr>
            <a:srgbClr val="A4A3A4"/>
          </p15:clr>
        </p15:guide>
        <p15:guide id="13" pos="3704" userDrawn="1">
          <p15:clr>
            <a:srgbClr val="A4A3A4"/>
          </p15:clr>
        </p15:guide>
        <p15:guide id="14" pos="399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Хвалимов Артем Дмитриевич" initials="ХАД" lastIdx="7" clrIdx="0">
    <p:extLst>
      <p:ext uri="{19B8F6BF-5375-455C-9EA6-DF929625EA0E}">
        <p15:presenceInfo xmlns:p15="http://schemas.microsoft.com/office/powerpoint/2012/main" userId="Хвалимов Артем Дмитриевич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900"/>
    <a:srgbClr val="7700FF"/>
    <a:srgbClr val="273A64"/>
    <a:srgbClr val="57D9B7"/>
    <a:srgbClr val="CD0148"/>
    <a:srgbClr val="FFBCC2"/>
    <a:srgbClr val="BC104B"/>
    <a:srgbClr val="FFBE08"/>
    <a:srgbClr val="65B8DF"/>
    <a:srgbClr val="F4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02"/>
    <p:restoredTop sz="94655"/>
  </p:normalViewPr>
  <p:slideViewPr>
    <p:cSldViewPr snapToGrid="0" snapToObjects="1">
      <p:cViewPr varScale="1">
        <p:scale>
          <a:sx n="70" d="100"/>
          <a:sy n="70" d="100"/>
        </p:scale>
        <p:origin x="870" y="54"/>
      </p:cViewPr>
      <p:guideLst>
        <p:guide orient="horz" pos="2183"/>
        <p:guide pos="393"/>
        <p:guide orient="horz" pos="210"/>
        <p:guide pos="3840"/>
        <p:guide pos="7265"/>
        <p:guide orient="horz" pos="4088"/>
        <p:guide pos="2615"/>
        <p:guide pos="2819"/>
        <p:guide pos="4861"/>
        <p:guide pos="5110"/>
        <p:guide pos="551"/>
        <p:guide pos="7151"/>
        <p:guide pos="3704"/>
        <p:guide pos="399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napToObjects="1">
      <p:cViewPr varScale="1">
        <p:scale>
          <a:sx n="109" d="100"/>
          <a:sy n="109" d="100"/>
        </p:scale>
        <p:origin x="4336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E95C33-D09A-A24C-AD14-69E0C5146B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337C20-7AAD-CE4C-A811-A30816B3B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FB1C2-A670-BD45-85F3-2D544473AA76}" type="datetimeFigureOut">
              <a:rPr lang="ru-RU" smtClean="0"/>
              <a:t>18.02.2022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2961FB0-40FC-D941-961F-B872110ED5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69E125A-FF4F-3742-A08B-5F7148281EA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C64F7-E532-A140-8B5E-155D5339A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19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07D6D-78C7-456F-91C1-B2180A3F1010}" type="datetimeFigureOut">
              <a:rPr lang="ru-RU" smtClean="0"/>
              <a:t>18.02.2022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1A03C-DE5B-41F9-8BFC-5C6E2D1742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705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C2584A-A9FC-7D47-AC08-6F38F6240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ACC133B1-1598-614B-A12D-CF9A8A26D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Дата 7">
            <a:extLst>
              <a:ext uri="{FF2B5EF4-FFF2-40B4-BE49-F238E27FC236}">
                <a16:creationId xmlns:a16="http://schemas.microsoft.com/office/drawing/2014/main" id="{28806F49-72CD-6948-ABF5-8C14EB983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4CB9-6624-4AF0-9574-7F5090EC83C0}" type="datetime1">
              <a:rPr lang="ru-RU" smtClean="0"/>
              <a:t>18.02.2022</a:t>
            </a:fld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F8500365-335F-6844-A0BE-7536891CE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9F300244-8B1F-D741-B497-8F3ECF536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425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7DD96-6F95-B24C-BEC1-A41AB9C94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3AB6FD-DC24-7348-BDBB-14AF43D62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5912DB-250A-C148-A172-1F4D3692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FFCE4-30C0-4DF0-A695-A540FE0F0BC2}" type="datetime1">
              <a:rPr lang="ru-RU" smtClean="0"/>
              <a:t>18.02.2022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2B8230-9F69-6F46-9738-97B5D77A0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8B7DD3-B205-4C46-8599-77E31B155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46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55ABD9-3B44-1849-8E0D-BD8FBDF6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3CA304-E296-B744-905B-1443D8A9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D17271-907E-694A-8684-42DE25057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AB7F-F5C7-4829-AA25-1BB394A27EEC}" type="datetime1">
              <a:rPr lang="ru-RU" smtClean="0"/>
              <a:t>18.02.2022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0A0CB4-CE99-6340-87EF-705AB8099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21A626-4E50-024F-8176-C7B89D23D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497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ACE3E8-49B5-5F44-B02D-501E37CE0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B9ED96-BA03-5B40-ADDE-C207C9B9A6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9C9692E-3472-054E-9969-D28E3906B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5E1B34-C16E-9D4C-B1E7-5F33671AB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33ABE-6286-44D9-873B-84BFB3EEA2C3}" type="datetime1">
              <a:rPr lang="ru-RU" smtClean="0"/>
              <a:t>18.02.2022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651E43-0FBB-2246-B237-6BF5C878A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42EF7C-E553-6040-8604-14244053D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56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7DDDFA-2927-9B47-B1AB-83CCFD19F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F69170-28EE-7046-93CB-785E19E4B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8BF5F47-526F-044C-A942-87001E9F9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9D696D0-DBE6-CC4C-893F-749665F690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C75810A-B28F-0046-9431-94F6CD7D1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2C1DD55-E7CE-5C44-8CD5-C76AADE6E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97C54-D249-4F48-B81F-0791EB18DAE2}" type="datetime1">
              <a:rPr lang="ru-RU" smtClean="0"/>
              <a:t>18.02.2022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F72A36B-CBBD-9F41-9B29-AC102A387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F596616-3C57-3B48-BE66-E1B72648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7455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80A32-FB18-5841-8FFC-1BAF9E93B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8C791AF-AA9C-A341-B878-51F294DC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C8FE2-14D2-466D-936B-7F227F65BD33}" type="datetime1">
              <a:rPr lang="ru-RU" smtClean="0"/>
              <a:t>18.02.2022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E128EE4-FD2F-7E4D-BAD9-1042624C9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3996584-DA42-DC46-9FAE-A19B009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513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D02F222-C872-CD45-9D4B-0B52DF9C1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6874-9DF2-49A6-9B0E-591F0F0970D3}" type="datetime1">
              <a:rPr lang="ru-RU" smtClean="0"/>
              <a:t>18.02.2022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4FE42B3-4A77-3D49-81C3-E3D40217C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9CB4167-355A-7D4B-8EC3-BE27AECC0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78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C89DC9-6CD7-1244-A398-F9AE43EE4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D3861C-9141-5B49-8430-00D04E29D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B456E1-C1B1-DA42-86FD-F4F3F6AA4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A6F029-860A-9040-AA8F-CA11E573F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9E6C4-AF20-4A22-A670-9EF85DB9BC17}" type="datetime1">
              <a:rPr lang="ru-RU" smtClean="0"/>
              <a:t>18.02.2022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CE93F2-994D-2341-9CF1-E9ED4B1EE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B8CD35-DD3F-324D-B7F6-C0A2ED7A0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70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461ED-E914-4E4F-B631-9D8BC859D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B6CEB3D-4EB9-8E41-B01C-796F600E7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658A32F-262E-2341-AD42-D3AAB47B73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0150AF-9D8D-A343-A696-58DC9A82A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E3A5-6C45-48AA-AA96-70956A7F2181}" type="datetime1">
              <a:rPr lang="ru-RU" smtClean="0"/>
              <a:t>18.02.2022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E48147A-020A-F649-A33F-485897244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A473C2-3D32-F341-91F9-AD518CADC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267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61A4A-AAC1-E64D-BA44-046BEB164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257744-73E2-7E40-8D74-ADE6E8EB67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C093A1-B1B6-964F-92B0-06E44216F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9F2D-70B2-4D71-A224-8A379C8A43BC}" type="datetime1">
              <a:rPr lang="ru-RU" smtClean="0"/>
              <a:t>18.02.2022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ED189-4BAF-B44C-B2A4-847D81D2D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2BC6C9-1462-5748-9F18-9003CEC62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9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27EE59B-C1F8-1B47-AEF4-8DCA992651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98C2A2-1537-C948-9274-9384C09144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469571-0B1E-CC45-AF6D-CE1BEF030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C3A6A-1186-42B1-962E-0B87B78E814A}" type="datetime1">
              <a:rPr lang="ru-RU" smtClean="0"/>
              <a:t>18.02.2022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6AF7F5-4419-BB4A-8575-882ED3F0E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BB15E1-500D-2444-898C-D2A6A32E6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7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214A4-FCEF-8B4D-AA0A-7A3AA4F49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D369D5-575A-EC46-A317-7D6173468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2A12E9-ED1C-6548-B1C0-43ABF1C14D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9D72F-FE26-4EC2-B1DC-6170D64C4CCF}" type="datetime1">
              <a:rPr lang="ru-RU" smtClean="0"/>
              <a:t>18.02.2022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627AC2-110E-884D-B2FA-6BE18B001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A31CF1-7764-E34C-9DF5-BA8E2CB747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57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esed.rt.ru/webtop/action/properties?objectId=0901b211f33f8d92" TargetMode="External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esed.rt.ru/webtop/action/properties?objectId=0901b211f33f628b" TargetMode="Externa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hyperlink" Target="http://esed.rt.ru/webtop/action/properties?objectId=0901b211f33ff5ae" TargetMode="External"/><Relationship Id="rId5" Type="http://schemas.openxmlformats.org/officeDocument/2006/relationships/image" Target="../media/image11.svg"/><Relationship Id="rId10" Type="http://schemas.openxmlformats.org/officeDocument/2006/relationships/hyperlink" Target="http://esed.rt.ru/webtop/action/properties?objectId=0901b211f33fc199" TargetMode="External"/><Relationship Id="rId4" Type="http://schemas.openxmlformats.org/officeDocument/2006/relationships/image" Target="../media/image1.png"/><Relationship Id="rId9" Type="http://schemas.openxmlformats.org/officeDocument/2006/relationships/hyperlink" Target="http://esed.rt.ru/webtop/action/properties?objectId=0901b211f33fc195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6D03DBC-3C8F-4B4F-B28A-E402C22F72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7175" y="6222257"/>
            <a:ext cx="2057400" cy="4699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EEA69D-A704-1B4C-ACD6-1B4B74D071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13" y="333375"/>
            <a:ext cx="766938" cy="1272141"/>
          </a:xfrm>
          <a:prstGeom prst="rect">
            <a:avLst/>
          </a:prstGeom>
        </p:spPr>
      </p:pic>
      <p:sp>
        <p:nvSpPr>
          <p:cNvPr id="10" name="TextBox 9"/>
          <p:cNvSpPr txBox="1"/>
          <p:nvPr>
            <p:custDataLst>
              <p:tags r:id="rId1"/>
            </p:custDataLst>
          </p:nvPr>
        </p:nvSpPr>
        <p:spPr>
          <a:xfrm>
            <a:off x="1535875" y="333375"/>
            <a:ext cx="103103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00CC"/>
                </a:solidFill>
                <a:latin typeface="Rostelecom Basis" panose="020B0503030604040103" pitchFamily="34" charset="0"/>
                <a:cs typeface="Times New Roman" panose="02020603050405020304" pitchFamily="18" charset="0"/>
              </a:rPr>
              <a:t>Предмет закупки: </a:t>
            </a:r>
            <a:r>
              <a:rPr lang="ru-RU" sz="2000" b="1" dirty="0">
                <a:latin typeface="Rostelecom Basis" panose="020B0503030604040103" pitchFamily="34" charset="0"/>
                <a:cs typeface="Times New Roman" panose="02020603050405020304" pitchFamily="18" charset="0"/>
              </a:rPr>
              <a:t>Выполнение  проектно-изыскательских, строительно-монтажных и пуско-наладочных работ </a:t>
            </a:r>
            <a:r>
              <a:rPr lang="ru-RU" sz="2000" b="1" dirty="0" err="1">
                <a:latin typeface="Rostelecom Basis" panose="020B0503030604040103" pitchFamily="34" charset="0"/>
                <a:cs typeface="Times New Roman" panose="02020603050405020304" pitchFamily="18" charset="0"/>
              </a:rPr>
              <a:t>мультисервисных</a:t>
            </a:r>
            <a:r>
              <a:rPr lang="ru-RU" sz="2000" b="1" dirty="0">
                <a:latin typeface="Rostelecom Basis" panose="020B0503030604040103" pitchFamily="34" charset="0"/>
                <a:cs typeface="Times New Roman" panose="02020603050405020304" pitchFamily="18" charset="0"/>
              </a:rPr>
              <a:t> узлов доступа, оборудования телеметрии и активного оборудования в зонах реконструкции АТС на территории Архангельского, Мурманского, ФНПО, Коми и Карельского </a:t>
            </a:r>
            <a:r>
              <a:rPr lang="ru-RU" sz="2000" b="1" dirty="0" smtClean="0">
                <a:latin typeface="Rostelecom Basis" panose="020B0503030604040103" pitchFamily="34" charset="0"/>
                <a:cs typeface="Times New Roman" panose="02020603050405020304" pitchFamily="18" charset="0"/>
              </a:rPr>
              <a:t>филиалов</a:t>
            </a:r>
          </a:p>
          <a:p>
            <a:r>
              <a:rPr lang="ru-RU" sz="2000" b="1" dirty="0" smtClean="0">
                <a:solidFill>
                  <a:srgbClr val="0000CC"/>
                </a:solidFill>
                <a:latin typeface="Rostelecom Basis" panose="020B0503030604040103" pitchFamily="34" charset="0"/>
                <a:cs typeface="Times New Roman" panose="02020603050405020304" pitchFamily="18" charset="0"/>
              </a:rPr>
              <a:t>Способ </a:t>
            </a:r>
            <a:r>
              <a:rPr lang="ru-RU" sz="2000" b="1" dirty="0">
                <a:solidFill>
                  <a:srgbClr val="0000CC"/>
                </a:solidFill>
                <a:latin typeface="Rostelecom Basis" panose="020B0503030604040103" pitchFamily="34" charset="0"/>
                <a:cs typeface="Times New Roman" panose="02020603050405020304" pitchFamily="18" charset="0"/>
              </a:rPr>
              <a:t>закупки:  </a:t>
            </a:r>
            <a:r>
              <a:rPr lang="ru-RU" sz="2000" b="1" dirty="0" smtClean="0">
                <a:latin typeface="Rostelecom Basis" panose="020B0503030604040103" pitchFamily="34" charset="0"/>
                <a:cs typeface="Times New Roman" panose="02020603050405020304" pitchFamily="18" charset="0"/>
              </a:rPr>
              <a:t>Открытый конкурс (МСП</a:t>
            </a:r>
            <a:r>
              <a:rPr lang="ru-RU" sz="2000" b="1" dirty="0">
                <a:latin typeface="Rostelecom Basis" panose="020B0503030604040103" pitchFamily="34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</a:t>
            </a:fld>
            <a:endParaRPr lang="ru-RU"/>
          </a:p>
        </p:txBody>
      </p:sp>
      <p:sp>
        <p:nvSpPr>
          <p:cNvPr id="16" name="TextBox 15"/>
          <p:cNvSpPr txBox="1"/>
          <p:nvPr>
            <p:custDataLst>
              <p:tags r:id="rId2"/>
            </p:custDataLst>
          </p:nvPr>
        </p:nvSpPr>
        <p:spPr>
          <a:xfrm>
            <a:off x="1474961" y="4729943"/>
            <a:ext cx="105689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Рассматривается Центральной закупочной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комиссией:</a:t>
            </a: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ЦФО: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Кателин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П.С.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ЦК: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Ефанов П.Н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4961" y="2272367"/>
            <a:ext cx="102611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Архангельский филиал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Мурманский филиал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Филиала в Новгородской и Псковской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областях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Коми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филиал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Карельский филиал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93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835531"/>
              </p:ext>
            </p:extLst>
          </p:nvPr>
        </p:nvGraphicFramePr>
        <p:xfrm>
          <a:off x="254000" y="184686"/>
          <a:ext cx="11785600" cy="650135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764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21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7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Описание</a:t>
                      </a:r>
                      <a:endParaRPr lang="ru-RU" sz="1400" b="1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602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Предмет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закупок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Выполнение  проектно-изыскательских, строительно-монтажных и пуско-наладочных работ </a:t>
                      </a:r>
                      <a:r>
                        <a:rPr lang="ru-RU" sz="1200" b="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мультисервисных</a:t>
                      </a:r>
                      <a:r>
                        <a:rPr lang="ru-RU" sz="12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узлов доступа, оборудования телеметрии и активного оборудования в зонах реконструкции АТС на территории Архангельского, Мурманского, ФНПО, Коми и Карельского филиалов</a:t>
                      </a:r>
                      <a:endParaRPr lang="ru-RU" sz="1200" b="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328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Срок действия договоров по результатам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закупок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12 месяцев с момента заключения, по истечении срока действия  считается продлённым на 1 (один) календарный год, если ни одна сторона не уведомит вторую сторону о его прекращении.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839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Способ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закупок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открытый конкурс для субъектов МСП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№ закупок на ЕИС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9673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размещения закупок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ЕИС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0589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подведения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итогов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306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Предельные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цены закупок (с НДС), 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№ закупки в </a:t>
                      </a:r>
                      <a:r>
                        <a:rPr lang="en-US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R12/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ЕСЭД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Архангельский</a:t>
                      </a:r>
                      <a:r>
                        <a:rPr lang="ru-RU" sz="1200" baseline="0" dirty="0" smtClean="0"/>
                        <a:t> филиал</a:t>
                      </a:r>
                      <a:r>
                        <a:rPr lang="ru-RU" sz="1200" dirty="0" smtClean="0"/>
                        <a:t>: 72</a:t>
                      </a:r>
                      <a:r>
                        <a:rPr lang="ru-RU" sz="1200" baseline="0" dirty="0" smtClean="0"/>
                        <a:t> 000 000</a:t>
                      </a:r>
                      <a:r>
                        <a:rPr lang="ru-RU" sz="1200" dirty="0" smtClean="0"/>
                        <a:t>,00</a:t>
                      </a:r>
                      <a:r>
                        <a:rPr lang="ru-RU" sz="1200" baseline="0" dirty="0" smtClean="0"/>
                        <a:t> руб. с учетом НДС/ </a:t>
                      </a:r>
                      <a:r>
                        <a:rPr lang="en-US" sz="1200" baseline="0" dirty="0" smtClean="0"/>
                        <a:t>№R12</a:t>
                      </a:r>
                      <a:r>
                        <a:rPr lang="ru-RU" sz="1200" baseline="0" dirty="0" smtClean="0"/>
                        <a:t>-146999</a:t>
                      </a:r>
                      <a:r>
                        <a:rPr lang="en-US" sz="1200" baseline="0" dirty="0" smtClean="0"/>
                        <a:t> / №</a:t>
                      </a:r>
                      <a:r>
                        <a:rPr lang="ru-RU" sz="1200" baseline="0" dirty="0" smtClean="0"/>
                        <a:t>ЕСЭД </a:t>
                      </a:r>
                      <a:r>
                        <a:rPr lang="ru-RU" sz="1200" dirty="0" smtClean="0">
                          <a:effectLst/>
                        </a:rPr>
                        <a:t>0201/26/7/22</a:t>
                      </a:r>
                    </a:p>
                    <a:p>
                      <a:r>
                        <a:rPr lang="ru-RU" sz="1200" dirty="0" smtClean="0"/>
                        <a:t>Мурманский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филиал: 30 000 000,00</a:t>
                      </a:r>
                      <a:r>
                        <a:rPr lang="ru-RU" sz="1200" baseline="0" dirty="0" smtClean="0"/>
                        <a:t> руб. с учетом НДС/ </a:t>
                      </a:r>
                      <a:r>
                        <a:rPr lang="en-US" sz="1200" baseline="0" dirty="0" smtClean="0"/>
                        <a:t>№R12</a:t>
                      </a:r>
                      <a:r>
                        <a:rPr lang="ru-RU" sz="1200" baseline="0" dirty="0" smtClean="0"/>
                        <a:t>-147008</a:t>
                      </a:r>
                      <a:r>
                        <a:rPr lang="en-US" sz="1200" baseline="0" dirty="0" smtClean="0"/>
                        <a:t> / №</a:t>
                      </a:r>
                      <a:r>
                        <a:rPr lang="ru-RU" sz="1200" baseline="0" dirty="0" smtClean="0"/>
                        <a:t>ЕСЭД </a:t>
                      </a:r>
                      <a:r>
                        <a:rPr lang="ru-RU" sz="1200" dirty="0" smtClean="0">
                          <a:effectLst/>
                        </a:rPr>
                        <a:t>0206/26/7/22</a:t>
                      </a:r>
                    </a:p>
                    <a:p>
                      <a:r>
                        <a:rPr lang="ru-RU" sz="1200" dirty="0" smtClean="0"/>
                        <a:t>Филиал в Новгородской и Псковской областях:</a:t>
                      </a:r>
                      <a:r>
                        <a:rPr lang="ru-RU" sz="1200" baseline="0" dirty="0" smtClean="0"/>
                        <a:t> 42 000 000,00 руб. с учетом НДС/ </a:t>
                      </a:r>
                      <a:r>
                        <a:rPr lang="en-US" sz="1200" baseline="0" dirty="0" smtClean="0"/>
                        <a:t>№R12</a:t>
                      </a:r>
                      <a:r>
                        <a:rPr lang="ru-RU" sz="1200" baseline="0" dirty="0" smtClean="0"/>
                        <a:t>-147011</a:t>
                      </a:r>
                      <a:r>
                        <a:rPr lang="en-US" sz="1200" baseline="0" dirty="0" smtClean="0"/>
                        <a:t> / №</a:t>
                      </a:r>
                      <a:r>
                        <a:rPr lang="ru-RU" sz="1200" baseline="0" dirty="0" smtClean="0"/>
                        <a:t>ЕСЭД </a:t>
                      </a:r>
                      <a:r>
                        <a:rPr lang="ru-RU" sz="1200" dirty="0" smtClean="0">
                          <a:effectLst/>
                        </a:rPr>
                        <a:t>0208/26/2/22</a:t>
                      </a:r>
                    </a:p>
                    <a:p>
                      <a:r>
                        <a:rPr lang="ru-RU" sz="1200" dirty="0" smtClean="0"/>
                        <a:t>Коми филиал: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25 000 000,00 </a:t>
                      </a:r>
                      <a:r>
                        <a:rPr lang="ru-RU" sz="1200" baseline="0" dirty="0" smtClean="0"/>
                        <a:t>руб. с учетом НДС/ </a:t>
                      </a:r>
                      <a:r>
                        <a:rPr lang="en-US" sz="1200" baseline="0" dirty="0" smtClean="0"/>
                        <a:t>№R12</a:t>
                      </a:r>
                      <a:r>
                        <a:rPr lang="ru-RU" sz="1200" baseline="0" dirty="0" smtClean="0"/>
                        <a:t>-147012</a:t>
                      </a:r>
                      <a:r>
                        <a:rPr lang="en-US" sz="1200" baseline="0" dirty="0" smtClean="0"/>
                        <a:t> / №</a:t>
                      </a:r>
                      <a:r>
                        <a:rPr lang="ru-RU" sz="1200" baseline="0" dirty="0" smtClean="0"/>
                        <a:t>ЕСЭД </a:t>
                      </a:r>
                      <a:r>
                        <a:rPr lang="ru-RU" sz="1200" dirty="0" smtClean="0">
                          <a:effectLst/>
                        </a:rPr>
                        <a:t>0205/26/6/22</a:t>
                      </a:r>
                    </a:p>
                    <a:p>
                      <a:r>
                        <a:rPr lang="ru-RU" sz="1200" dirty="0" smtClean="0"/>
                        <a:t>Карельский филиал:</a:t>
                      </a:r>
                      <a:r>
                        <a:rPr lang="ru-RU" sz="1200" baseline="0" dirty="0" smtClean="0"/>
                        <a:t> 23 000 000,00 руб. с учетом НДС/ </a:t>
                      </a:r>
                      <a:r>
                        <a:rPr lang="en-US" sz="1200" baseline="0" dirty="0" smtClean="0"/>
                        <a:t>№R12</a:t>
                      </a:r>
                      <a:r>
                        <a:rPr lang="ru-RU" sz="1200" baseline="0" dirty="0" smtClean="0"/>
                        <a:t>-147013</a:t>
                      </a:r>
                      <a:r>
                        <a:rPr lang="en-US" sz="1200" baseline="0" dirty="0" smtClean="0"/>
                        <a:t> / №</a:t>
                      </a:r>
                      <a:r>
                        <a:rPr lang="ru-RU" sz="1200" baseline="0" dirty="0" smtClean="0"/>
                        <a:t>ЕСЭД 0204/26/4/22</a:t>
                      </a:r>
                      <a:endParaRPr lang="ru-RU" sz="12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5602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Порядок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расчета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Аванс в размере 10% ПИР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и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ПНР, 20% СМР –  в течении 20 кд; окончательный расчет 90% ПИР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и ПНР,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80% СМР – в течении 15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рд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98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Размер обеспечения Заявки, срок и порядок его предоставления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Размер обеспечения Договора, срок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и порядок его предоставления.</a:t>
                      </a:r>
                      <a:endParaRPr lang="ru-RU" sz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500 тыс. руб. (ДС или БГ)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5% от цены договора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(ДС или БГ)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94714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Остаток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бюджета текущего года</a:t>
                      </a:r>
                      <a:r>
                        <a:rPr lang="en-US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(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 указанием статьи расходов)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Архангельский</a:t>
                      </a:r>
                      <a:r>
                        <a:rPr lang="ru-RU" sz="1200" baseline="0" dirty="0" smtClean="0"/>
                        <a:t> филиал</a:t>
                      </a:r>
                      <a:r>
                        <a:rPr lang="ru-RU" sz="1200" dirty="0" smtClean="0"/>
                        <a:t>: 01201104203001 0120-34  Освобождение здания г. Архангельск, ул. </a:t>
                      </a:r>
                      <a:r>
                        <a:rPr lang="ru-RU" sz="1200" dirty="0" err="1" smtClean="0"/>
                        <a:t>Зеньковича</a:t>
                      </a:r>
                      <a:r>
                        <a:rPr lang="ru-RU" sz="1200" dirty="0" smtClean="0"/>
                        <a:t>, 22; Мурманский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филиал: 01205104213000 0521-26 Освобождение помещений АТС-337, АТС 3395 в </a:t>
                      </a:r>
                      <a:r>
                        <a:rPr lang="ru-RU" sz="1200" dirty="0" err="1" smtClean="0"/>
                        <a:t>г.Кандалакша</a:t>
                      </a:r>
                      <a:r>
                        <a:rPr lang="ru-RU" sz="1200" dirty="0" smtClean="0"/>
                        <a:t>, Кандалакшское шоссе,21А; Филиал в Новгородской и Псковской областях: 01215108203001 1520-17 Освобождение здания АТС в г. Старая Русса; Коми филиал: 01211213223006 1122-09 Строительство сетей ШПД по технологии </a:t>
                      </a:r>
                      <a:r>
                        <a:rPr lang="ru-RU" sz="1200" dirty="0" err="1" smtClean="0"/>
                        <a:t>GPON_стандарт</a:t>
                      </a:r>
                      <a:r>
                        <a:rPr lang="ru-RU" sz="1200" dirty="0" smtClean="0"/>
                        <a:t> в </a:t>
                      </a:r>
                      <a:r>
                        <a:rPr lang="ru-RU" sz="1200" dirty="0" err="1" smtClean="0"/>
                        <a:t>г.Сыктывкаре</a:t>
                      </a:r>
                      <a:r>
                        <a:rPr lang="ru-RU" sz="1200" dirty="0" smtClean="0"/>
                        <a:t> Коми филиал СП 5395784; Карельский филиал:</a:t>
                      </a:r>
                      <a:r>
                        <a:rPr lang="ru-RU" sz="1200" baseline="0" dirty="0" smtClean="0"/>
                        <a:t> 01204213223000 0422-54 Модернизация сетей ШПД по технологии GPON в Карельском филиале.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80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8E2884-E17C-EB44-8F71-F561E40C3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505840"/>
              </p:ext>
            </p:extLst>
          </p:nvPr>
        </p:nvGraphicFramePr>
        <p:xfrm>
          <a:off x="167571" y="151982"/>
          <a:ext cx="11844861" cy="612689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761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3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55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Описание</a:t>
                      </a:r>
                      <a:endParaRPr lang="ru-RU" sz="1400" b="1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31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Наименование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потенциального победителя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0138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Порядок распределения объемов (если несколько победителей)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Архангельский филиал: максимальное количество победителей - 3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Мурманский филиал: максимальное количество победителей - 2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Филиал в Новгородской и Псковской областях: максимальное количество победителей - 2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Коми филиал: максимальное количество победителей - 2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Карельский филиал: максимальное количество победителей - 2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Распределение объемов производится на основании фактически полученных баллов по критерию «Квалификация Участника» без учета ограничения, указанного в Разделе VI Документации, а именно без ограничения "В случае, если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Rbi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≤ 50 или по какому-либо из критериев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Rоi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Rпi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Rмтбi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Rвi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Rнi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Участник набрал 0 (ноль) баллов, то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Rbi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= 0".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934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участников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6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переторжек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Действующий подрядчик/поставщик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Архангельский филиал: ООО «ВСК»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Параметры действующего договора (№,сумма,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срок действия, 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заключения,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остатки по действующему договору)</a:t>
                      </a:r>
                      <a:endParaRPr lang="ru-RU" sz="12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№ 10002060 от 31.01.2022 на сумму 12 000 000 руб., в </a:t>
                      </a:r>
                      <a:r>
                        <a:rPr lang="ru-RU" sz="1400" dirty="0" err="1" smtClean="0"/>
                        <a:t>т.ч</a:t>
                      </a:r>
                      <a:r>
                        <a:rPr lang="ru-RU" sz="1400" dirty="0" smtClean="0"/>
                        <a:t>. НДС, срок действия - до 31 декабря 2023 года включительно, на 17.02.2022 заказа</a:t>
                      </a:r>
                      <a:r>
                        <a:rPr lang="ru-RU" sz="1400" baseline="0" dirty="0" smtClean="0"/>
                        <a:t> по договору отсутствуют.</a:t>
                      </a:r>
                      <a:endParaRPr lang="ru-RU" sz="14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Цена договора, предложенная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потенциальным победителем (с учетом НДС/без учета НДС)</a:t>
                      </a:r>
                      <a:endParaRPr lang="ru-RU" sz="12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i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Для какого ЦФО/Блока/Департамента проводится закупка</a:t>
                      </a:r>
                      <a:endParaRPr lang="ru-RU" sz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МРФСЗ – БТИ – Департамент строительства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технической инфраструктуры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Заказчик 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МРФСЗ – БТИ – Департамент строительства технической инфраструктуры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5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Инициатор 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Попова Елена Викторовна, Ведущий инженер Отдела организации строительства технической инфраструктуры 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ДСТИ МРФ «Северо-Запад»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Ответственный закупщик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Климова Ирина Валерьевна, Старший специалист Центра компетенций по закупкам технической инфраструктуры и ИТ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-12696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DEBB9F-436E-794B-A60A-0CD2F25F0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41119" y="2560059"/>
            <a:ext cx="9260944" cy="1648852"/>
          </a:xfrm>
        </p:spPr>
        <p:txBody>
          <a:bodyPr>
            <a:no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Расчет обоснования потребностей:</a:t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endParaRPr lang="en-US" sz="220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32112" y="4774723"/>
            <a:ext cx="9260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Кем принято 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Решение о закупке: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3668" y="3331716"/>
            <a:ext cx="932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atin typeface="Times New Roman" panose="02020603050405020304" pitchFamily="18" charset="0"/>
                <a:ea typeface="Open Sans Light" panose="020B0306030504020204" pitchFamily="34" charset="0"/>
                <a:cs typeface="Times New Roman" panose="02020603050405020304" pitchFamily="18" charset="0"/>
              </a:rPr>
              <a:t>НМЦ закупки доведена письмом КЦ «О проведении конкурсов для реализации программы высвобождения недвижимости в 2021 и 2022 году» № </a:t>
            </a:r>
            <a:r>
              <a:rPr lang="ru-RU" dirty="0" smtClean="0">
                <a:latin typeface="Times New Roman" panose="02020603050405020304" pitchFamily="18" charset="0"/>
                <a:ea typeface="Open Sans Light" panose="020B0306030504020204" pitchFamily="34" charset="0"/>
                <a:cs typeface="Times New Roman" panose="02020603050405020304" pitchFamily="18" charset="0"/>
              </a:rPr>
              <a:t>02/03/4942/21 </a:t>
            </a:r>
            <a:r>
              <a:rPr lang="ru-RU" dirty="0">
                <a:latin typeface="Times New Roman" panose="02020603050405020304" pitchFamily="18" charset="0"/>
                <a:ea typeface="Open Sans Light" panose="020B0306030504020204" pitchFamily="34" charset="0"/>
                <a:cs typeface="Times New Roman" panose="02020603050405020304" pitchFamily="18" charset="0"/>
              </a:rPr>
              <a:t>от 24.02.2021г. и сформирована  исходя из количества проектов МОСТ в филиале и планируемых затрат на проект.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44540" y="5313755"/>
            <a:ext cx="9326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atin typeface="Segoe UI" panose="020B0502040204020203" pitchFamily="34" charset="0"/>
                <a:cs typeface="Segoe UI" panose="020B0502040204020203" pitchFamily="34" charset="0"/>
              </a:rPr>
              <a:t>БТИ МРФСЗ</a:t>
            </a:r>
            <a:endParaRPr lang="ru-RU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Rectangle 27"/>
          <p:cNvSpPr/>
          <p:nvPr/>
        </p:nvSpPr>
        <p:spPr>
          <a:xfrm>
            <a:off x="11152400" y="1570593"/>
            <a:ext cx="201400" cy="9587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11152400" y="2529355"/>
            <a:ext cx="201400" cy="10407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11152400" y="3560047"/>
            <a:ext cx="201400" cy="9587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grpSp>
        <p:nvGrpSpPr>
          <p:cNvPr id="16" name="Add..."/>
          <p:cNvGrpSpPr/>
          <p:nvPr/>
        </p:nvGrpSpPr>
        <p:grpSpPr>
          <a:xfrm>
            <a:off x="993507" y="2831830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17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20" name="Add..."/>
          <p:cNvGrpSpPr/>
          <p:nvPr/>
        </p:nvGrpSpPr>
        <p:grpSpPr>
          <a:xfrm>
            <a:off x="955635" y="4749468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21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475546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Обоснование целесообразности проведения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закупки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4</a:t>
            </a:fld>
            <a:endParaRPr lang="ru-RU" dirty="0"/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1556248" y="1189537"/>
            <a:ext cx="9260944" cy="21409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реализация </a:t>
            </a:r>
            <a:r>
              <a:rPr lang="ru-RU" sz="18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программы МОСТ, привлечение локальных специализированных подрядных организаций на проведение проектно-изыскательских и строительно-монтажных работ в рамках программы МОСТ.</a:t>
            </a:r>
            <a:br>
              <a:rPr lang="ru-RU" sz="18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18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.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endParaRPr lang="en-US" sz="220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grpSp>
        <p:nvGrpSpPr>
          <p:cNvPr id="28" name="Add..."/>
          <p:cNvGrpSpPr/>
          <p:nvPr/>
        </p:nvGrpSpPr>
        <p:grpSpPr>
          <a:xfrm>
            <a:off x="978654" y="1190418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29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841177" y="1036579"/>
            <a:ext cx="9260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Цель закупки: </a:t>
            </a:r>
          </a:p>
        </p:txBody>
      </p:sp>
    </p:spTree>
    <p:extLst>
      <p:ext uri="{BB962C8B-B14F-4D97-AF65-F5344CB8AC3E}">
        <p14:creationId xmlns:p14="http://schemas.microsoft.com/office/powerpoint/2010/main" val="59997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1A8953E-9D9A-B548-AF23-E86BF0324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622713" y="385905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Параметры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закупки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310462" y="1595568"/>
            <a:ext cx="82109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Требования к участникам: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44526" y="1942259"/>
            <a:ext cx="89078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/>
              <a:t>Участник закупки должен быть членом </a:t>
            </a:r>
            <a:r>
              <a:rPr lang="ru-RU" dirty="0" smtClean="0"/>
              <a:t>СРО, зарегистрированной </a:t>
            </a:r>
            <a:r>
              <a:rPr lang="ru-RU" dirty="0"/>
              <a:t>в соответствии с </a:t>
            </a:r>
            <a:r>
              <a:rPr lang="ru-RU" dirty="0" err="1"/>
              <a:t>ГрК</a:t>
            </a:r>
            <a:r>
              <a:rPr lang="ru-RU" dirty="0"/>
              <a:t> РФ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2310462" y="2772471"/>
            <a:ext cx="80716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Критерии оценки:</a:t>
            </a:r>
          </a:p>
        </p:txBody>
      </p:sp>
      <p:sp>
        <p:nvSpPr>
          <p:cNvPr id="33" name="Rectangle 27"/>
          <p:cNvSpPr/>
          <p:nvPr/>
        </p:nvSpPr>
        <p:spPr>
          <a:xfrm>
            <a:off x="11152400" y="1570593"/>
            <a:ext cx="201400" cy="9587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4" name="Rectangle 27"/>
          <p:cNvSpPr/>
          <p:nvPr/>
        </p:nvSpPr>
        <p:spPr>
          <a:xfrm>
            <a:off x="11152400" y="2529355"/>
            <a:ext cx="201400" cy="10407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5" name="Rectangle 27"/>
          <p:cNvSpPr/>
          <p:nvPr/>
        </p:nvSpPr>
        <p:spPr>
          <a:xfrm>
            <a:off x="11152400" y="3560047"/>
            <a:ext cx="201400" cy="9587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grpSp>
        <p:nvGrpSpPr>
          <p:cNvPr id="36" name="Group 1"/>
          <p:cNvGrpSpPr>
            <a:grpSpLocks/>
          </p:cNvGrpSpPr>
          <p:nvPr/>
        </p:nvGrpSpPr>
        <p:grpSpPr>
          <a:xfrm>
            <a:off x="1380243" y="1651657"/>
            <a:ext cx="484940" cy="541992"/>
            <a:chOff x="1055688" y="2171419"/>
            <a:chExt cx="500731" cy="497425"/>
          </a:xfrm>
        </p:grpSpPr>
        <p:sp>
          <p:nvSpPr>
            <p:cNvPr id="37" name="Freeform 20"/>
            <p:cNvSpPr/>
            <p:nvPr/>
          </p:nvSpPr>
          <p:spPr>
            <a:xfrm>
              <a:off x="1055688" y="2171419"/>
              <a:ext cx="500729" cy="36000"/>
            </a:xfrm>
            <a:custGeom>
              <a:avLst/>
              <a:gdLst>
                <a:gd name="connsiteX0" fmla="*/ 0 w 500729"/>
                <a:gd name="connsiteY0" fmla="*/ 0 h 43181"/>
                <a:gd name="connsiteX1" fmla="*/ 500729 w 500729"/>
                <a:gd name="connsiteY1" fmla="*/ 0 h 43181"/>
                <a:gd name="connsiteX2" fmla="*/ 500729 w 500729"/>
                <a:gd name="connsiteY2" fmla="*/ 43181 h 43181"/>
                <a:gd name="connsiteX3" fmla="*/ 0 w 500729"/>
                <a:gd name="connsiteY3" fmla="*/ 43181 h 43181"/>
                <a:gd name="connsiteX4" fmla="*/ 0 w 500729"/>
                <a:gd name="connsiteY4" fmla="*/ 0 h 4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0729" h="43181">
                  <a:moveTo>
                    <a:pt x="0" y="0"/>
                  </a:moveTo>
                  <a:lnTo>
                    <a:pt x="500729" y="0"/>
                  </a:lnTo>
                  <a:lnTo>
                    <a:pt x="500729" y="43181"/>
                  </a:lnTo>
                  <a:lnTo>
                    <a:pt x="0" y="43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sp>
          <p:nvSpPr>
            <p:cNvPr id="38" name="Freeform 21"/>
            <p:cNvSpPr/>
            <p:nvPr/>
          </p:nvSpPr>
          <p:spPr>
            <a:xfrm>
              <a:off x="1055688" y="2207419"/>
              <a:ext cx="500731" cy="461425"/>
            </a:xfrm>
            <a:custGeom>
              <a:avLst/>
              <a:gdLst>
                <a:gd name="connsiteX0" fmla="*/ 0 w 500731"/>
                <a:gd name="connsiteY0" fmla="*/ 0 h 439266"/>
                <a:gd name="connsiteX1" fmla="*/ 500729 w 500731"/>
                <a:gd name="connsiteY1" fmla="*/ 0 h 439266"/>
                <a:gd name="connsiteX2" fmla="*/ 500731 w 500731"/>
                <a:gd name="connsiteY2" fmla="*/ 316344 h 439266"/>
                <a:gd name="connsiteX3" fmla="*/ 249806 w 500731"/>
                <a:gd name="connsiteY3" fmla="*/ 439266 h 439266"/>
                <a:gd name="connsiteX4" fmla="*/ 2 w 500731"/>
                <a:gd name="connsiteY4" fmla="*/ 316344 h 439266"/>
                <a:gd name="connsiteX5" fmla="*/ 0 w 500731"/>
                <a:gd name="connsiteY5" fmla="*/ 0 h 43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31" h="439266">
                  <a:moveTo>
                    <a:pt x="0" y="0"/>
                  </a:moveTo>
                  <a:lnTo>
                    <a:pt x="500729" y="0"/>
                  </a:lnTo>
                  <a:lnTo>
                    <a:pt x="500731" y="316344"/>
                  </a:lnTo>
                  <a:lnTo>
                    <a:pt x="249806" y="439266"/>
                  </a:lnTo>
                  <a:lnTo>
                    <a:pt x="2" y="3163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b="1" dirty="0" smtClean="0"/>
                <a:t>01</a:t>
              </a:r>
              <a:endParaRPr lang="en-US" b="1" dirty="0"/>
            </a:p>
          </p:txBody>
        </p:sp>
      </p:grpSp>
      <p:grpSp>
        <p:nvGrpSpPr>
          <p:cNvPr id="39" name="Group 2"/>
          <p:cNvGrpSpPr>
            <a:grpSpLocks/>
          </p:cNvGrpSpPr>
          <p:nvPr/>
        </p:nvGrpSpPr>
        <p:grpSpPr>
          <a:xfrm>
            <a:off x="1380241" y="2772471"/>
            <a:ext cx="484940" cy="541992"/>
            <a:chOff x="1055688" y="2171419"/>
            <a:chExt cx="500731" cy="497425"/>
          </a:xfrm>
          <a:solidFill>
            <a:schemeClr val="accent2"/>
          </a:solidFill>
        </p:grpSpPr>
        <p:sp>
          <p:nvSpPr>
            <p:cNvPr id="40" name="Freeform 25"/>
            <p:cNvSpPr/>
            <p:nvPr/>
          </p:nvSpPr>
          <p:spPr>
            <a:xfrm>
              <a:off x="1055688" y="2171419"/>
              <a:ext cx="500729" cy="36000"/>
            </a:xfrm>
            <a:custGeom>
              <a:avLst/>
              <a:gdLst>
                <a:gd name="connsiteX0" fmla="*/ 0 w 500729"/>
                <a:gd name="connsiteY0" fmla="*/ 0 h 43181"/>
                <a:gd name="connsiteX1" fmla="*/ 500729 w 500729"/>
                <a:gd name="connsiteY1" fmla="*/ 0 h 43181"/>
                <a:gd name="connsiteX2" fmla="*/ 500729 w 500729"/>
                <a:gd name="connsiteY2" fmla="*/ 43181 h 43181"/>
                <a:gd name="connsiteX3" fmla="*/ 0 w 500729"/>
                <a:gd name="connsiteY3" fmla="*/ 43181 h 43181"/>
                <a:gd name="connsiteX4" fmla="*/ 0 w 500729"/>
                <a:gd name="connsiteY4" fmla="*/ 0 h 4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0729" h="43181">
                  <a:moveTo>
                    <a:pt x="0" y="0"/>
                  </a:moveTo>
                  <a:lnTo>
                    <a:pt x="500729" y="0"/>
                  </a:lnTo>
                  <a:lnTo>
                    <a:pt x="500729" y="43181"/>
                  </a:lnTo>
                  <a:lnTo>
                    <a:pt x="0" y="43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sp>
          <p:nvSpPr>
            <p:cNvPr id="41" name="Freeform 28"/>
            <p:cNvSpPr/>
            <p:nvPr/>
          </p:nvSpPr>
          <p:spPr>
            <a:xfrm>
              <a:off x="1055688" y="2207419"/>
              <a:ext cx="500731" cy="461425"/>
            </a:xfrm>
            <a:custGeom>
              <a:avLst/>
              <a:gdLst>
                <a:gd name="connsiteX0" fmla="*/ 0 w 500731"/>
                <a:gd name="connsiteY0" fmla="*/ 0 h 439266"/>
                <a:gd name="connsiteX1" fmla="*/ 500729 w 500731"/>
                <a:gd name="connsiteY1" fmla="*/ 0 h 439266"/>
                <a:gd name="connsiteX2" fmla="*/ 500731 w 500731"/>
                <a:gd name="connsiteY2" fmla="*/ 316344 h 439266"/>
                <a:gd name="connsiteX3" fmla="*/ 249806 w 500731"/>
                <a:gd name="connsiteY3" fmla="*/ 439266 h 439266"/>
                <a:gd name="connsiteX4" fmla="*/ 2 w 500731"/>
                <a:gd name="connsiteY4" fmla="*/ 316344 h 439266"/>
                <a:gd name="connsiteX5" fmla="*/ 0 w 500731"/>
                <a:gd name="connsiteY5" fmla="*/ 0 h 43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31" h="439266">
                  <a:moveTo>
                    <a:pt x="0" y="0"/>
                  </a:moveTo>
                  <a:lnTo>
                    <a:pt x="500729" y="0"/>
                  </a:lnTo>
                  <a:lnTo>
                    <a:pt x="500731" y="316344"/>
                  </a:lnTo>
                  <a:lnTo>
                    <a:pt x="249806" y="439266"/>
                  </a:lnTo>
                  <a:lnTo>
                    <a:pt x="2" y="31634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b="1" dirty="0" smtClean="0"/>
                <a:t>02</a:t>
              </a:r>
              <a:endParaRPr lang="en-US" b="1" dirty="0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5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9147" y="3313155"/>
            <a:ext cx="6857633" cy="242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7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99853" y="396236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Расчет обоснования НМЦ</a:t>
            </a:r>
            <a:endParaRPr lang="ru-RU" sz="2400" b="1" dirty="0" smtClean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6</a:t>
            </a:fld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506" y="1328115"/>
            <a:ext cx="506012" cy="50601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27613" y="1340307"/>
            <a:ext cx="104086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Стоимость </a:t>
            </a:r>
            <a:r>
              <a:rPr lang="ru-RU" dirty="0"/>
              <a:t>начальных максимальных цен (расценок) на </a:t>
            </a:r>
            <a:r>
              <a:rPr lang="ru-RU" dirty="0" smtClean="0"/>
              <a:t>ПИР-СМР-ПНР </a:t>
            </a:r>
            <a:r>
              <a:rPr lang="ru-RU" dirty="0"/>
              <a:t>сформирована на основании расчёта НМЦ для СПб и ЛО для аналогичных конкурсных процедур МОСТ, инициированных в 4 квартале 2021 г. на ПИР </a:t>
            </a:r>
            <a:r>
              <a:rPr lang="ru-RU" dirty="0" smtClean="0"/>
              <a:t>и </a:t>
            </a:r>
            <a:r>
              <a:rPr lang="ru-RU" dirty="0"/>
              <a:t>1 квартале 2022 г. на СМР-ПНР </a:t>
            </a:r>
            <a:r>
              <a:rPr lang="ru-RU" dirty="0" smtClean="0"/>
              <a:t>для </a:t>
            </a:r>
            <a:r>
              <a:rPr lang="ru-RU" dirty="0"/>
              <a:t>реализации программы «МОСТ», с учётом применения утвержденных региональных коэффициентов для конкретного РФ. </a:t>
            </a:r>
            <a:r>
              <a:rPr lang="ru-RU" dirty="0" smtClean="0"/>
              <a:t>Региональный </a:t>
            </a:r>
            <a:r>
              <a:rPr lang="ru-RU" dirty="0"/>
              <a:t>коэффициент «1,1</a:t>
            </a:r>
            <a:r>
              <a:rPr lang="ru-RU" dirty="0" smtClean="0"/>
              <a:t>» для </a:t>
            </a:r>
            <a:r>
              <a:rPr lang="ru-RU" dirty="0"/>
              <a:t>СПб и ЛО </a:t>
            </a:r>
            <a:r>
              <a:rPr lang="ru-RU" dirty="0" smtClean="0"/>
              <a:t> не учитывался в расчете.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083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en-US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en-US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Timing </a:t>
            </a:r>
            <a:r>
              <a:rPr lang="ru-RU" b="1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закупочной процедуры</a:t>
            </a:r>
            <a:r>
              <a:rPr lang="en-US" b="1" kern="0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en-US" b="1" kern="0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800" b="1" kern="0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800" b="1" kern="0" dirty="0" smtClean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7</a:t>
            </a:fld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60135"/>
              </p:ext>
            </p:extLst>
          </p:nvPr>
        </p:nvGraphicFramePr>
        <p:xfrm>
          <a:off x="838200" y="1860048"/>
          <a:ext cx="10909300" cy="26173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4988">
                  <a:extLst>
                    <a:ext uri="{9D8B030D-6E8A-4147-A177-3AD203B41FA5}">
                      <a16:colId xmlns:a16="http://schemas.microsoft.com/office/drawing/2014/main" val="2091831822"/>
                    </a:ext>
                  </a:extLst>
                </a:gridCol>
                <a:gridCol w="1559195">
                  <a:extLst>
                    <a:ext uri="{9D8B030D-6E8A-4147-A177-3AD203B41FA5}">
                      <a16:colId xmlns:a16="http://schemas.microsoft.com/office/drawing/2014/main" val="4092911588"/>
                    </a:ext>
                  </a:extLst>
                </a:gridCol>
                <a:gridCol w="1282239">
                  <a:extLst>
                    <a:ext uri="{9D8B030D-6E8A-4147-A177-3AD203B41FA5}">
                      <a16:colId xmlns:a16="http://schemas.microsoft.com/office/drawing/2014/main" val="1329732300"/>
                    </a:ext>
                  </a:extLst>
                </a:gridCol>
                <a:gridCol w="1134805">
                  <a:extLst>
                    <a:ext uri="{9D8B030D-6E8A-4147-A177-3AD203B41FA5}">
                      <a16:colId xmlns:a16="http://schemas.microsoft.com/office/drawing/2014/main" val="1548976593"/>
                    </a:ext>
                  </a:extLst>
                </a:gridCol>
                <a:gridCol w="1085248">
                  <a:extLst>
                    <a:ext uri="{9D8B030D-6E8A-4147-A177-3AD203B41FA5}">
                      <a16:colId xmlns:a16="http://schemas.microsoft.com/office/drawing/2014/main" val="1608689930"/>
                    </a:ext>
                  </a:extLst>
                </a:gridCol>
                <a:gridCol w="1337095">
                  <a:extLst>
                    <a:ext uri="{9D8B030D-6E8A-4147-A177-3AD203B41FA5}">
                      <a16:colId xmlns:a16="http://schemas.microsoft.com/office/drawing/2014/main" val="2904914419"/>
                    </a:ext>
                  </a:extLst>
                </a:gridCol>
                <a:gridCol w="1069171">
                  <a:extLst>
                    <a:ext uri="{9D8B030D-6E8A-4147-A177-3AD203B41FA5}">
                      <a16:colId xmlns:a16="http://schemas.microsoft.com/office/drawing/2014/main" val="1626194472"/>
                    </a:ext>
                  </a:extLst>
                </a:gridCol>
                <a:gridCol w="1203446">
                  <a:extLst>
                    <a:ext uri="{9D8B030D-6E8A-4147-A177-3AD203B41FA5}">
                      <a16:colId xmlns:a16="http://schemas.microsoft.com/office/drawing/2014/main" val="2177485145"/>
                    </a:ext>
                  </a:extLst>
                </a:gridCol>
                <a:gridCol w="1143113">
                  <a:extLst>
                    <a:ext uri="{9D8B030D-6E8A-4147-A177-3AD203B41FA5}">
                      <a16:colId xmlns:a16="http://schemas.microsoft.com/office/drawing/2014/main" val="1010834041"/>
                    </a:ext>
                  </a:extLst>
                </a:gridCol>
              </a:tblGrid>
              <a:tr h="9827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Создание </a:t>
                      </a:r>
                      <a:r>
                        <a:rPr lang="ru-RU" sz="1500" u="none" strike="noStrike" dirty="0" err="1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ЗнЗ</a:t>
                      </a:r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Согласование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закупки</a:t>
                      </a:r>
                      <a:r>
                        <a:rPr lang="ru-RU" sz="150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Публикация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Прием Заявок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Рассмотрение заявок</a:t>
                      </a:r>
                      <a:r>
                        <a:rPr lang="ru-RU" sz="150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Аукцион/</a:t>
                      </a:r>
                    </a:p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Переторжка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итогов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Заключение </a:t>
                      </a:r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договора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198932"/>
                  </a:ext>
                </a:extLst>
              </a:tr>
              <a:tr h="16345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24.02.2022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24.02.2022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25.02.2022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14.03.2022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24.03.2022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-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24.03.2022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05.04.2022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extLst>
                  <a:ext uri="{0D108BD9-81ED-4DB2-BD59-A6C34878D82A}">
                    <a16:rowId xmlns:a16="http://schemas.microsoft.com/office/drawing/2014/main" val="1614072376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6222257"/>
            <a:ext cx="2057400" cy="46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434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521324-394A-A24A-A5EF-4FAECFF2A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3261145" y="203262"/>
            <a:ext cx="627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Итоговые решения по закупкам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8</a:t>
            </a:fld>
            <a:endParaRPr lang="ru-RU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15840" y="868189"/>
            <a:ext cx="10972800" cy="144634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342900" indent="-342900" defTabSz="109728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0" dirty="0">
                <a:latin typeface="Rostelecom Basis" panose="020B0503030604040103" pitchFamily="34" charset="0"/>
                <a:cs typeface="Times New Roman" panose="02020603050405020304" pitchFamily="18" charset="0"/>
              </a:rPr>
              <a:t>Согласовать открытие закупки с последующей публикацией на ЭТП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842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6gzVk1qlU2JppSbMS_tP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6gzVk1qlU2JppSbMS_tP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3755</TotalTime>
  <Words>961</Words>
  <Application>Microsoft Office PowerPoint</Application>
  <PresentationFormat>Широкоэкранный</PresentationFormat>
  <Paragraphs>113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8" baseType="lpstr">
      <vt:lpstr>Arial</vt:lpstr>
      <vt:lpstr>Calibri</vt:lpstr>
      <vt:lpstr>Calibri Light</vt:lpstr>
      <vt:lpstr>Open Sans Light</vt:lpstr>
      <vt:lpstr>Roboto Black</vt:lpstr>
      <vt:lpstr>Rostelecom Basis</vt:lpstr>
      <vt:lpstr>Segoe UI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  Расчет обоснования потребностей:    </vt:lpstr>
      <vt:lpstr>Презентация PowerPoint</vt:lpstr>
      <vt:lpstr>Презентация PowerPoint</vt:lpstr>
      <vt:lpstr>  Timing закупочной процедуры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Климова Ирина Валерьевна</cp:lastModifiedBy>
  <cp:revision>185</cp:revision>
  <cp:lastPrinted>2019-01-09T07:47:02Z</cp:lastPrinted>
  <dcterms:created xsi:type="dcterms:W3CDTF">2018-08-10T08:27:24Z</dcterms:created>
  <dcterms:modified xsi:type="dcterms:W3CDTF">2022-02-18T02:18:34Z</dcterms:modified>
</cp:coreProperties>
</file>