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32" r:id="rId2"/>
    <p:sldId id="292" r:id="rId3"/>
    <p:sldId id="295" r:id="rId4"/>
    <p:sldId id="280" r:id="rId5"/>
    <p:sldId id="309" r:id="rId6"/>
    <p:sldId id="335" r:id="rId7"/>
    <p:sldId id="337" r:id="rId8"/>
    <p:sldId id="342" r:id="rId9"/>
    <p:sldId id="339" r:id="rId10"/>
    <p:sldId id="340" r:id="rId11"/>
    <p:sldId id="341" r:id="rId12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93" userDrawn="1">
          <p15:clr>
            <a:srgbClr val="A4A3A4"/>
          </p15:clr>
        </p15:guide>
        <p15:guide id="3" orient="horz" pos="210" userDrawn="1">
          <p15:clr>
            <a:srgbClr val="A4A3A4"/>
          </p15:clr>
        </p15:guide>
        <p15:guide id="4" pos="3840" userDrawn="1">
          <p15:clr>
            <a:srgbClr val="A4A3A4"/>
          </p15:clr>
        </p15:guide>
        <p15:guide id="5" pos="7265" userDrawn="1">
          <p15:clr>
            <a:srgbClr val="A4A3A4"/>
          </p15:clr>
        </p15:guide>
        <p15:guide id="6" orient="horz" pos="4088" userDrawn="1">
          <p15:clr>
            <a:srgbClr val="A4A3A4"/>
          </p15:clr>
        </p15:guide>
        <p15:guide id="7" pos="2615" userDrawn="1">
          <p15:clr>
            <a:srgbClr val="A4A3A4"/>
          </p15:clr>
        </p15:guide>
        <p15:guide id="8" pos="2819" userDrawn="1">
          <p15:clr>
            <a:srgbClr val="A4A3A4"/>
          </p15:clr>
        </p15:guide>
        <p15:guide id="9" pos="4861" userDrawn="1">
          <p15:clr>
            <a:srgbClr val="A4A3A4"/>
          </p15:clr>
        </p15:guide>
        <p15:guide id="10" pos="5110" userDrawn="1">
          <p15:clr>
            <a:srgbClr val="A4A3A4"/>
          </p15:clr>
        </p15:guide>
        <p15:guide id="11" pos="551" userDrawn="1">
          <p15:clr>
            <a:srgbClr val="A4A3A4"/>
          </p15:clr>
        </p15:guide>
        <p15:guide id="12" pos="7151" userDrawn="1">
          <p15:clr>
            <a:srgbClr val="A4A3A4"/>
          </p15:clr>
        </p15:guide>
        <p15:guide id="13" pos="3704" userDrawn="1">
          <p15:clr>
            <a:srgbClr val="A4A3A4"/>
          </p15:clr>
        </p15:guide>
        <p15:guide id="14" pos="399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900"/>
    <a:srgbClr val="7700FF"/>
    <a:srgbClr val="273A64"/>
    <a:srgbClr val="57D9B7"/>
    <a:srgbClr val="CD0148"/>
    <a:srgbClr val="FFBCC2"/>
    <a:srgbClr val="BC104B"/>
    <a:srgbClr val="FFBE08"/>
    <a:srgbClr val="65B8DF"/>
    <a:srgbClr val="F4B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02"/>
    <p:restoredTop sz="94655"/>
  </p:normalViewPr>
  <p:slideViewPr>
    <p:cSldViewPr snapToGrid="0" snapToObjects="1">
      <p:cViewPr varScale="1">
        <p:scale>
          <a:sx n="76" d="100"/>
          <a:sy n="76" d="100"/>
        </p:scale>
        <p:origin x="132" y="384"/>
      </p:cViewPr>
      <p:guideLst>
        <p:guide orient="horz" pos="2183"/>
        <p:guide pos="393"/>
        <p:guide orient="horz" pos="210"/>
        <p:guide pos="3840"/>
        <p:guide pos="7265"/>
        <p:guide orient="horz" pos="4088"/>
        <p:guide pos="2615"/>
        <p:guide pos="2819"/>
        <p:guide pos="4861"/>
        <p:guide pos="5110"/>
        <p:guide pos="551"/>
        <p:guide pos="7151"/>
        <p:guide pos="3704"/>
        <p:guide pos="399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 snapToObjects="1">
      <p:cViewPr varScale="1">
        <p:scale>
          <a:sx n="109" d="100"/>
          <a:sy n="109" d="100"/>
        </p:scale>
        <p:origin x="4336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9E95C33-D09A-A24C-AD14-69E0C5146B1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4337C20-7AAD-CE4C-A811-A30816B3BA0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FB1C2-A670-BD45-85F3-2D544473AA76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2961FB0-40FC-D941-961F-B872110ED55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69E125A-FF4F-3742-A08B-5F7148281EA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C64F7-E532-A140-8B5E-155D5339A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2194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07D6D-78C7-456F-91C1-B2180A3F1010}" type="datetimeFigureOut">
              <a:rPr lang="ru-RU" smtClean="0"/>
              <a:t>28.02.2022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1A03C-DE5B-41F9-8BFC-5C6E2D1742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705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AC2584A-A9FC-7D47-AC08-6F38F6240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ACC133B1-1598-614B-A12D-CF9A8A26D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8" name="Дата 7">
            <a:extLst>
              <a:ext uri="{FF2B5EF4-FFF2-40B4-BE49-F238E27FC236}">
                <a16:creationId xmlns:a16="http://schemas.microsoft.com/office/drawing/2014/main" id="{28806F49-72CD-6948-ABF5-8C14EB983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4CB9-6624-4AF0-9574-7F5090EC83C0}" type="datetime1">
              <a:rPr lang="ru-RU" smtClean="0"/>
              <a:t>28.02.2022</a:t>
            </a:fld>
            <a:endParaRPr lang="ru-RU"/>
          </a:p>
        </p:txBody>
      </p:sp>
      <p:sp>
        <p:nvSpPr>
          <p:cNvPr id="9" name="Нижний колонтитул 8">
            <a:extLst>
              <a:ext uri="{FF2B5EF4-FFF2-40B4-BE49-F238E27FC236}">
                <a16:creationId xmlns:a16="http://schemas.microsoft.com/office/drawing/2014/main" id="{F8500365-335F-6844-A0BE-7536891CE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9F300244-8B1F-D741-B497-8F3ECF536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4250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B7DD96-6F95-B24C-BEC1-A41AB9C94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3AB6FD-DC24-7348-BDBB-14AF43D62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5912DB-250A-C148-A172-1F4D3692C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FFCE4-30C0-4DF0-A695-A540FE0F0BC2}" type="datetime1">
              <a:rPr lang="ru-RU" smtClean="0"/>
              <a:t>28.02.2022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2B8230-9F69-6F46-9738-97B5D77A0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8B7DD3-B205-4C46-8599-77E31B155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461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55ABD9-3B44-1849-8E0D-BD8FBDF6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3CA304-E296-B744-905B-1443D8A9D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D17271-907E-694A-8684-42DE25057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AB7F-F5C7-4829-AA25-1BB394A27EEC}" type="datetime1">
              <a:rPr lang="ru-RU" smtClean="0"/>
              <a:t>28.02.2022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0A0CB4-CE99-6340-87EF-705AB8099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21A626-4E50-024F-8176-C7B89D23D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497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ACE3E8-49B5-5F44-B02D-501E37CE0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B9ED96-BA03-5B40-ADDE-C207C9B9A6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9C9692E-3472-054E-9969-D28E3906B0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15E1B34-C16E-9D4C-B1E7-5F33671AB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33ABE-6286-44D9-873B-84BFB3EEA2C3}" type="datetime1">
              <a:rPr lang="ru-RU" smtClean="0"/>
              <a:t>28.02.2022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0651E43-0FBB-2246-B237-6BF5C878A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142EF7C-E553-6040-8604-14244053D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567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7DDDFA-2927-9B47-B1AB-83CCFD19F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F69170-28EE-7046-93CB-785E19E4B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8BF5F47-526F-044C-A942-87001E9F95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9D696D0-DBE6-CC4C-893F-749665F690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C75810A-B28F-0046-9431-94F6CD7D10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2C1DD55-E7CE-5C44-8CD5-C76AADE6E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97C54-D249-4F48-B81F-0791EB18DAE2}" type="datetime1">
              <a:rPr lang="ru-RU" smtClean="0"/>
              <a:t>28.02.2022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F72A36B-CBBD-9F41-9B29-AC102A387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F596616-3C57-3B48-BE66-E1B726482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7455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880A32-FB18-5841-8FFC-1BAF9E93B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8C791AF-AA9C-A341-B878-51F294DC6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C8FE2-14D2-466D-936B-7F227F65BD33}" type="datetime1">
              <a:rPr lang="ru-RU" smtClean="0"/>
              <a:t>28.02.2022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E128EE4-FD2F-7E4D-BAD9-1042624C9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3996584-DA42-DC46-9FAE-A19B009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513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D02F222-C872-CD45-9D4B-0B52DF9C1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6874-9DF2-49A6-9B0E-591F0F0970D3}" type="datetime1">
              <a:rPr lang="ru-RU" smtClean="0"/>
              <a:t>28.02.2022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4FE42B3-4A77-3D49-81C3-E3D40217C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9CB4167-355A-7D4B-8EC3-BE27AECC0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786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C89DC9-6CD7-1244-A398-F9AE43EE4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D3861C-9141-5B49-8430-00D04E29D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BB456E1-C1B1-DA42-86FD-F4F3F6AA4E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A6F029-860A-9040-AA8F-CA11E573F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9E6C4-AF20-4A22-A670-9EF85DB9BC17}" type="datetime1">
              <a:rPr lang="ru-RU" smtClean="0"/>
              <a:t>28.02.2022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CE93F2-994D-2341-9CF1-E9ED4B1EE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B8CD35-DD3F-324D-B7F6-C0A2ED7A0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70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E461ED-E914-4E4F-B631-9D8BC859D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B6CEB3D-4EB9-8E41-B01C-796F600E7A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658A32F-262E-2341-AD42-D3AAB47B73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0150AF-9D8D-A343-A696-58DC9A82A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E3A5-6C45-48AA-AA96-70956A7F2181}" type="datetime1">
              <a:rPr lang="ru-RU" smtClean="0"/>
              <a:t>28.02.2022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E48147A-020A-F649-A33F-485897244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5A473C2-3D32-F341-91F9-AD518CADC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267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F61A4A-AAC1-E64D-BA44-046BEB164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2257744-73E2-7E40-8D74-ADE6E8EB67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C093A1-B1B6-964F-92B0-06E44216F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9F2D-70B2-4D71-A224-8A379C8A43BC}" type="datetime1">
              <a:rPr lang="ru-RU" smtClean="0"/>
              <a:t>28.02.2022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ED189-4BAF-B44C-B2A4-847D81D2D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72BC6C9-1462-5748-9F18-9003CEC62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90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27EE59B-C1F8-1B47-AEF4-8DCA992651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598C2A2-1537-C948-9274-9384C09144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469571-0B1E-CC45-AF6D-CE1BEF030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C3A6A-1186-42B1-962E-0B87B78E814A}" type="datetime1">
              <a:rPr lang="ru-RU" smtClean="0"/>
              <a:t>28.02.2022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06AF7F5-4419-BB4A-8575-882ED3F0E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BB15E1-500D-2444-898C-D2A6A32E6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67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3214A4-FCEF-8B4D-AA0A-7A3AA4F49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D369D5-575A-EC46-A317-7D6173468E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2A12E9-ED1C-6548-B1C0-43ABF1C14D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9D72F-FE26-4EC2-B1DC-6170D64C4CCF}" type="datetime1">
              <a:rPr lang="ru-RU" smtClean="0"/>
              <a:t>28.02.2022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2627AC2-110E-884D-B2FA-6BE18B001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A31CF1-7764-E34C-9DF5-BA8E2CB747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576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hyperlink" Target="http://www.roseltorg.ru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1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package" Target="../embeddings/_____Microsoft_Excel.xlsx"/><Relationship Id="rId4" Type="http://schemas.openxmlformats.org/officeDocument/2006/relationships/image" Target="NUL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6D03DBC-3C8F-4B4F-B28A-E402C22F72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7175" y="6222257"/>
            <a:ext cx="2057400" cy="4699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DEEA69D-A704-1B4C-ACD6-1B4B74D071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813" y="333375"/>
            <a:ext cx="766938" cy="1272141"/>
          </a:xfrm>
          <a:prstGeom prst="rect">
            <a:avLst/>
          </a:prstGeom>
        </p:spPr>
      </p:pic>
      <p:sp>
        <p:nvSpPr>
          <p:cNvPr id="10" name="TextBox 9"/>
          <p:cNvSpPr txBox="1"/>
          <p:nvPr>
            <p:custDataLst>
              <p:tags r:id="rId1"/>
            </p:custDataLst>
          </p:nvPr>
        </p:nvSpPr>
        <p:spPr>
          <a:xfrm>
            <a:off x="1636236" y="281875"/>
            <a:ext cx="10058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Конкурентная закупка: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Открытый конкурентный отбор на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заключения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договора на оказание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услуг по расширенному сервисному обслуживанию Системы активации услуг в Макрорегиональном филиале «Северо-Запад» ПАО «Ростелеком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endParaRPr lang="ru-RU" sz="2000" b="1" u="sng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02/26/14/22</a:t>
            </a:r>
          </a:p>
          <a:p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 Электронной торговой площадки: </a:t>
            </a:r>
            <a:r>
              <a:rPr lang="ru-RU" sz="20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www.roseltorg.ru</a:t>
            </a:r>
            <a:endParaRPr lang="ru-RU" sz="2000" b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u="sng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НМЦ 5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620 000,00(с учетом НДС)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u="sng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Рассматривается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закупочной комиссией: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МЗК 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.02.2022г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от ЦФО: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Криворучко Александр Иванович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направления/Департамент финансового планирования и договорной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</a:p>
          <a:p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от ДУЗ: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Шелаев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 Анатольевич/Руководитель направления по закупкам в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ЦК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938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557B09-09B6-4E42-B12E-72D8A2176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4510621"/>
              </p:ext>
            </p:extLst>
          </p:nvPr>
        </p:nvGraphicFramePr>
        <p:xfrm>
          <a:off x="254000" y="449318"/>
          <a:ext cx="11785600" cy="5024561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764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211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8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Параметры закупки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Описание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261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Предмет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закупки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i="1" dirty="0" smtClean="0">
                          <a:solidFill>
                            <a:schemeClr val="tx1"/>
                          </a:solidFill>
                        </a:rPr>
                        <a:t>Открытый конкурентный отбор на право заключения договора на оказание услуг по расширенному сервисному обслуживанию Системы активации услуг в Макрорегиональном филиале «Северо-Запад» ПАО «Ростелеком»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261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Срок действия договора по результатам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закупки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>
                          <a:solidFill>
                            <a:schemeClr val="tx1"/>
                          </a:solidFill>
                        </a:rPr>
                        <a:t>с момента его подписания обеими Сторонами и действует до исполнения Сторонами своих обязательств.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217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Способ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закупки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>
                          <a:solidFill>
                            <a:schemeClr val="tx1"/>
                          </a:solidFill>
                        </a:rPr>
                        <a:t>Открытый конкурентный отбор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546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№ закупки на ЕИС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>
                          <a:solidFill>
                            <a:schemeClr val="tx1"/>
                          </a:solidFill>
                        </a:rPr>
                        <a:t>32211148281</a:t>
                      </a:r>
                      <a:endParaRPr lang="ru-RU" sz="1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9940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Дата размещения закупки в ЕИС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>
                          <a:solidFill>
                            <a:schemeClr val="tx1"/>
                          </a:solidFill>
                        </a:rPr>
                        <a:t>18.02.2022</a:t>
                      </a:r>
                      <a:endParaRPr lang="ru-RU" sz="1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9333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Дата подведения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итогов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>
                          <a:solidFill>
                            <a:schemeClr val="tx1"/>
                          </a:solidFill>
                        </a:rPr>
                        <a:t>21.03.2022</a:t>
                      </a:r>
                      <a:endParaRPr lang="ru-RU" sz="1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5301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№ закупки в </a:t>
                      </a:r>
                      <a:r>
                        <a:rPr lang="en-US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R12/</a:t>
                      </a: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ЕСЭД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№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en-US" sz="1400" dirty="0" smtClean="0"/>
                        <a:t>R12 146757/ </a:t>
                      </a:r>
                      <a:r>
                        <a:rPr lang="ru-RU" sz="1400" dirty="0" smtClean="0"/>
                        <a:t>№ЕСЭД 02/26/14/22</a:t>
                      </a:r>
                      <a:endParaRPr lang="ru-RU" sz="1400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3011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Начальная (максимальная) цена договора/предельная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цена закупки/лота (включая НДС)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Лот№1</a:t>
                      </a:r>
                    </a:p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</a:rPr>
                        <a:t> 620 000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 руб. с учетом НДС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2952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Порядок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расчета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1" dirty="0" smtClean="0">
                          <a:solidFill>
                            <a:schemeClr val="tx1"/>
                          </a:solidFill>
                        </a:rPr>
                        <a:t>в течение 45 (сорока пяти) календарных дней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43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Размер обеспечения Заявки, срок и порядок его предоставления</a:t>
                      </a:r>
                      <a:endParaRPr lang="ru-RU" sz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 требуется</a:t>
                      </a:r>
                      <a:endParaRPr lang="ru-RU" sz="1400" b="0" i="1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4348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Остаток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бюджета текущего года</a:t>
                      </a:r>
                      <a:r>
                        <a:rPr lang="en-US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(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 указанием статьи расходов)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Код статьи/проекта:</a:t>
                      </a:r>
                      <a:r>
                        <a:rPr lang="en-US" sz="1400" dirty="0" smtClean="0"/>
                        <a:t>P51301</a:t>
                      </a:r>
                      <a:r>
                        <a:rPr lang="ru-RU" sz="1400" dirty="0" smtClean="0"/>
                        <a:t> </a:t>
                      </a:r>
                      <a:r>
                        <a:rPr lang="en-US" sz="1400" dirty="0" smtClean="0"/>
                        <a:t>/E51301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728639"/>
                  </a:ext>
                </a:extLst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80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28E2884-E17C-EB44-8F71-F561E40C3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823121"/>
              </p:ext>
            </p:extLst>
          </p:nvPr>
        </p:nvGraphicFramePr>
        <p:xfrm>
          <a:off x="261839" y="572806"/>
          <a:ext cx="11844861" cy="4852129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78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565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55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Параметры закупки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Описание</a:t>
                      </a:r>
                      <a:endParaRPr lang="ru-RU" sz="1400" b="1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060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Наименование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потенциального победителя </a:t>
                      </a:r>
                    </a:p>
                    <a:p>
                      <a:pPr algn="l"/>
                      <a:r>
                        <a:rPr lang="ru-RU" sz="10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(не заполняется при открытии закупки, если по закупке несколько победителей, указываются все)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ИНН/7802876910: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ООО «Би.Си.Си.»</a:t>
                      </a:r>
                      <a:endParaRPr lang="ru-RU" sz="1400" i="1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060">
                <a:tc>
                  <a:txBody>
                    <a:bodyPr/>
                    <a:lstStyle/>
                    <a:p>
                      <a:pPr algn="l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Порядок распределения объемов (если несколько победителей)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i="1" dirty="0" smtClean="0">
                          <a:solidFill>
                            <a:schemeClr val="tx1"/>
                          </a:solidFill>
                        </a:rPr>
                        <a:t>1 </a:t>
                      </a:r>
                      <a:r>
                        <a:rPr lang="ru-RU" sz="1400" i="1" dirty="0" smtClean="0">
                          <a:solidFill>
                            <a:schemeClr val="tx1"/>
                          </a:solidFill>
                        </a:rPr>
                        <a:t>победитель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1934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участников (не заполняется при открытии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закупки)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 участник</a:t>
                      </a:r>
                      <a:endParaRPr lang="ru-RU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6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переторжек (не заполняется при открытии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закупки)</a:t>
                      </a:r>
                      <a:endParaRPr lang="ru-RU" sz="12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</a:t>
                      </a:r>
                      <a:endParaRPr lang="ru-RU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Действующий подрядчик/поставщик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Параметры действующего договора (№,сумма,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срок действия, </a:t>
                      </a: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дата заключения,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остатки по действующему договору)</a:t>
                      </a:r>
                      <a:endParaRPr lang="ru-RU" sz="12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</a:t>
                      </a:r>
                      <a:r>
                        <a:rPr lang="ru-RU" sz="1400" baseline="0" dirty="0" smtClean="0"/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Цена договора, предложенная</a:t>
                      </a:r>
                      <a:r>
                        <a:rPr lang="ru-RU" sz="12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потенциальным победителем (с учетом НДС/без учета НДС)</a:t>
                      </a:r>
                      <a:endParaRPr lang="ru-RU" sz="12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 smtClean="0"/>
                        <a:t>5 620 000 руб. с учетом НДС</a:t>
                      </a:r>
                      <a:endParaRPr lang="ru-RU" sz="1400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Для какого ЦФО/Блока/Департамента проводится закупка</a:t>
                      </a:r>
                      <a:endParaRPr lang="ru-RU" sz="1200" dirty="0">
                        <a:solidFill>
                          <a:schemeClr val="tx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0" dirty="0" smtClean="0">
                          <a:solidFill>
                            <a:schemeClr val="tx1"/>
                          </a:solidFill>
                        </a:rPr>
                        <a:t>ЦФО 004/БТИ</a:t>
                      </a:r>
                      <a:endParaRPr lang="ru-RU" sz="1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Заказчик закупки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0" dirty="0" smtClean="0">
                          <a:solidFill>
                            <a:schemeClr val="tx1"/>
                          </a:solidFill>
                        </a:rPr>
                        <a:t>БТИ,  Департамент строительства региональных проектов КЦ</a:t>
                      </a:r>
                      <a:endParaRPr lang="ru-RU" sz="14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Инициатор закупки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>
                          <a:solidFill>
                            <a:schemeClr val="tx1"/>
                          </a:solidFill>
                        </a:rPr>
                        <a:t>Криворучко Александр Иванович /руководитель направления/Департамент финансового планирования и договорной деятельности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Ответственный закупщик</a:t>
                      </a:r>
                      <a:endParaRPr lang="ru-RU" sz="12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i="1" dirty="0" smtClean="0">
                          <a:solidFill>
                            <a:schemeClr val="tx1"/>
                          </a:solidFill>
                        </a:rPr>
                        <a:t>Новикова Анна Евгеньевна/ Специалист Центра</a:t>
                      </a:r>
                      <a:r>
                        <a:rPr lang="ru-RU" sz="1400" i="1" baseline="0" dirty="0" smtClean="0">
                          <a:solidFill>
                            <a:schemeClr val="tx1"/>
                          </a:solidFill>
                        </a:rPr>
                        <a:t> компетенций по закупкам технической инфраструктуры и ИТ</a:t>
                      </a:r>
                      <a:endParaRPr lang="ru-RU" sz="1400" i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6DEBB9F-436E-794B-A60A-0CD2F25F0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32112" y="838200"/>
            <a:ext cx="9102588" cy="5613400"/>
          </a:xfrm>
        </p:spPr>
        <p:txBody>
          <a:bodyPr>
            <a:noAutofit/>
          </a:bodyPr>
          <a:lstStyle/>
          <a:p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Цель закупки: Оказание расширенного сервисного обслуживания </a:t>
            </a: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Системы </a:t>
            </a: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Активации Услуг в Макрорегиональном филиале «Северо-Запад» ПАО «Ростелеком»</a:t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- Система </a:t>
            </a: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Активации Услуг на базе программного обеспечения HP IUM предназначена для автоматизации процессов подключения, отключения, и предоставления услуг </a:t>
            </a: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физ. </a:t>
            </a: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и </a:t>
            </a: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юр. </a:t>
            </a: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лицам путем </a:t>
            </a: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управления </a:t>
            </a: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и взаимодействия с оборудованием, системами предоставления услуги, другими системами, участвующими в процессе предоставления услуг.</a:t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- Система </a:t>
            </a: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является бизнес-критичной для оказания услуг абонентам </a:t>
            </a: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РТК, </a:t>
            </a: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внесена в список критичных систем Макрорегиона «Северо-Запад». </a:t>
            </a: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Функционирует </a:t>
            </a: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в режиме 24/7. Расширенная техническая поддержка необходима для обеспечения бесперебойной работы и устранения возникающих проблем в кратчайшие сроки. Поддержка оказывается в части действующей конфигурации и разработанной функциональности</a:t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endParaRPr lang="en-US" sz="220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13" name="Rectangle 27"/>
          <p:cNvSpPr/>
          <p:nvPr/>
        </p:nvSpPr>
        <p:spPr>
          <a:xfrm>
            <a:off x="11152400" y="1570593"/>
            <a:ext cx="201400" cy="9587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3000" dirty="0">
              <a:solidFill>
                <a:prstClr val="white"/>
              </a:solidFill>
              <a:latin typeface="Calibri" panose="020F0502020204030204" pitchFamily="34" charset="0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14" name="Rectangle 27"/>
          <p:cNvSpPr/>
          <p:nvPr/>
        </p:nvSpPr>
        <p:spPr>
          <a:xfrm>
            <a:off x="11152400" y="2529355"/>
            <a:ext cx="201400" cy="10407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3000" dirty="0">
              <a:solidFill>
                <a:prstClr val="white"/>
              </a:solidFill>
              <a:latin typeface="Calibri" panose="020F0502020204030204" pitchFamily="34" charset="0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15" name="Rectangle 27"/>
          <p:cNvSpPr/>
          <p:nvPr/>
        </p:nvSpPr>
        <p:spPr>
          <a:xfrm>
            <a:off x="11152400" y="3560047"/>
            <a:ext cx="201400" cy="95876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3000" dirty="0">
              <a:solidFill>
                <a:prstClr val="white"/>
              </a:solidFill>
              <a:latin typeface="Calibri" panose="020F0502020204030204" pitchFamily="34" charset="0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  <p:grpSp>
        <p:nvGrpSpPr>
          <p:cNvPr id="16" name="Add..."/>
          <p:cNvGrpSpPr/>
          <p:nvPr/>
        </p:nvGrpSpPr>
        <p:grpSpPr>
          <a:xfrm>
            <a:off x="960398" y="1629843"/>
            <a:ext cx="506412" cy="506413"/>
            <a:chOff x="5110163" y="3934460"/>
            <a:chExt cx="506412" cy="506413"/>
          </a:xfrm>
          <a:solidFill>
            <a:schemeClr val="accent2"/>
          </a:solidFill>
        </p:grpSpPr>
        <p:sp>
          <p:nvSpPr>
            <p:cNvPr id="17" name="Freeform 278"/>
            <p:cNvSpPr>
              <a:spLocks/>
            </p:cNvSpPr>
            <p:nvPr/>
          </p:nvSpPr>
          <p:spPr bwMode="auto">
            <a:xfrm>
              <a:off x="5110163" y="3934460"/>
              <a:ext cx="496887" cy="506413"/>
            </a:xfrm>
            <a:custGeom>
              <a:avLst/>
              <a:gdLst/>
              <a:ahLst/>
              <a:cxnLst>
                <a:cxn ang="0">
                  <a:pos x="226" y="164"/>
                </a:cxn>
                <a:cxn ang="0">
                  <a:pos x="128" y="232"/>
                </a:cxn>
                <a:cxn ang="0">
                  <a:pos x="24" y="128"/>
                </a:cxn>
                <a:cxn ang="0">
                  <a:pos x="128" y="24"/>
                </a:cxn>
                <a:cxn ang="0">
                  <a:pos x="226" y="92"/>
                </a:cxn>
                <a:cxn ang="0">
                  <a:pos x="226" y="92"/>
                </a:cxn>
                <a:cxn ang="0">
                  <a:pos x="241" y="100"/>
                </a:cxn>
                <a:cxn ang="0">
                  <a:pos x="249" y="84"/>
                </a:cxn>
                <a:cxn ang="0">
                  <a:pos x="249" y="84"/>
                </a:cxn>
                <a:cxn ang="0">
                  <a:pos x="128" y="0"/>
                </a:cxn>
                <a:cxn ang="0">
                  <a:pos x="0" y="128"/>
                </a:cxn>
                <a:cxn ang="0">
                  <a:pos x="128" y="256"/>
                </a:cxn>
                <a:cxn ang="0">
                  <a:pos x="249" y="172"/>
                </a:cxn>
                <a:cxn ang="0">
                  <a:pos x="249" y="172"/>
                </a:cxn>
                <a:cxn ang="0">
                  <a:pos x="241" y="157"/>
                </a:cxn>
                <a:cxn ang="0">
                  <a:pos x="226" y="164"/>
                </a:cxn>
              </a:cxnLst>
              <a:rect l="0" t="0" r="r" b="b"/>
              <a:pathLst>
                <a:path w="251" h="256">
                  <a:moveTo>
                    <a:pt x="226" y="164"/>
                  </a:moveTo>
                  <a:cubicBezTo>
                    <a:pt x="211" y="205"/>
                    <a:pt x="172" y="232"/>
                    <a:pt x="128" y="232"/>
                  </a:cubicBezTo>
                  <a:cubicBezTo>
                    <a:pt x="71" y="232"/>
                    <a:pt x="24" y="186"/>
                    <a:pt x="24" y="128"/>
                  </a:cubicBezTo>
                  <a:cubicBezTo>
                    <a:pt x="24" y="71"/>
                    <a:pt x="71" y="24"/>
                    <a:pt x="128" y="24"/>
                  </a:cubicBezTo>
                  <a:cubicBezTo>
                    <a:pt x="172" y="24"/>
                    <a:pt x="211" y="52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8" y="99"/>
                    <a:pt x="235" y="102"/>
                    <a:pt x="241" y="100"/>
                  </a:cubicBezTo>
                  <a:cubicBezTo>
                    <a:pt x="248" y="97"/>
                    <a:pt x="251" y="90"/>
                    <a:pt x="249" y="84"/>
                  </a:cubicBezTo>
                  <a:cubicBezTo>
                    <a:pt x="249" y="84"/>
                    <a:pt x="249" y="84"/>
                    <a:pt x="249" y="84"/>
                  </a:cubicBezTo>
                  <a:cubicBezTo>
                    <a:pt x="230" y="34"/>
                    <a:pt x="182" y="0"/>
                    <a:pt x="128" y="0"/>
                  </a:cubicBezTo>
                  <a:cubicBezTo>
                    <a:pt x="58" y="0"/>
                    <a:pt x="0" y="58"/>
                    <a:pt x="0" y="128"/>
                  </a:cubicBezTo>
                  <a:cubicBezTo>
                    <a:pt x="0" y="199"/>
                    <a:pt x="58" y="256"/>
                    <a:pt x="128" y="256"/>
                  </a:cubicBezTo>
                  <a:cubicBezTo>
                    <a:pt x="182" y="256"/>
                    <a:pt x="230" y="223"/>
                    <a:pt x="249" y="172"/>
                  </a:cubicBezTo>
                  <a:cubicBezTo>
                    <a:pt x="249" y="172"/>
                    <a:pt x="249" y="172"/>
                    <a:pt x="249" y="172"/>
                  </a:cubicBezTo>
                  <a:cubicBezTo>
                    <a:pt x="251" y="166"/>
                    <a:pt x="248" y="159"/>
                    <a:pt x="241" y="157"/>
                  </a:cubicBezTo>
                  <a:cubicBezTo>
                    <a:pt x="235" y="155"/>
                    <a:pt x="228" y="158"/>
                    <a:pt x="226" y="16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" name="Freeform 279"/>
            <p:cNvSpPr>
              <a:spLocks/>
            </p:cNvSpPr>
            <p:nvPr/>
          </p:nvSpPr>
          <p:spPr bwMode="auto">
            <a:xfrm>
              <a:off x="5338763" y="4053523"/>
              <a:ext cx="47625" cy="26828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12" y="136"/>
                </a:cxn>
                <a:cxn ang="0">
                  <a:pos x="24" y="124"/>
                </a:cxn>
                <a:cxn ang="0">
                  <a:pos x="24" y="124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12" y="0"/>
                </a:cxn>
                <a:cxn ang="0">
                  <a:pos x="0" y="12"/>
                </a:cxn>
              </a:cxnLst>
              <a:rect l="0" t="0" r="r" b="b"/>
              <a:pathLst>
                <a:path w="24" h="136">
                  <a:moveTo>
                    <a:pt x="0" y="12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1"/>
                    <a:pt x="6" y="136"/>
                    <a:pt x="12" y="136"/>
                  </a:cubicBezTo>
                  <a:cubicBezTo>
                    <a:pt x="19" y="136"/>
                    <a:pt x="24" y="131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6"/>
                    <a:pt x="19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" name="Freeform 280"/>
            <p:cNvSpPr>
              <a:spLocks noEditPoints="1"/>
            </p:cNvSpPr>
            <p:nvPr/>
          </p:nvSpPr>
          <p:spPr bwMode="auto">
            <a:xfrm>
              <a:off x="5229225" y="4164648"/>
              <a:ext cx="387350" cy="46038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172" y="12"/>
                </a:cxn>
                <a:cxn ang="0">
                  <a:pos x="184" y="24"/>
                </a:cxn>
                <a:cxn ang="0">
                  <a:pos x="196" y="12"/>
                </a:cxn>
                <a:cxn ang="0">
                  <a:pos x="184" y="0"/>
                </a:cxn>
                <a:cxn ang="0">
                  <a:pos x="124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12" y="24"/>
                </a:cxn>
                <a:cxn ang="0">
                  <a:pos x="124" y="24"/>
                </a:cxn>
                <a:cxn ang="0">
                  <a:pos x="136" y="12"/>
                </a:cxn>
                <a:cxn ang="0">
                  <a:pos x="124" y="0"/>
                </a:cxn>
              </a:cxnLst>
              <a:rect l="0" t="0" r="r" b="b"/>
              <a:pathLst>
                <a:path w="196" h="24">
                  <a:moveTo>
                    <a:pt x="184" y="0"/>
                  </a:moveTo>
                  <a:cubicBezTo>
                    <a:pt x="178" y="0"/>
                    <a:pt x="172" y="6"/>
                    <a:pt x="172" y="12"/>
                  </a:cubicBezTo>
                  <a:cubicBezTo>
                    <a:pt x="172" y="19"/>
                    <a:pt x="178" y="24"/>
                    <a:pt x="184" y="24"/>
                  </a:cubicBezTo>
                  <a:cubicBezTo>
                    <a:pt x="191" y="24"/>
                    <a:pt x="196" y="19"/>
                    <a:pt x="196" y="12"/>
                  </a:cubicBezTo>
                  <a:cubicBezTo>
                    <a:pt x="196" y="6"/>
                    <a:pt x="191" y="0"/>
                    <a:pt x="184" y="0"/>
                  </a:cubicBezTo>
                  <a:close/>
                  <a:moveTo>
                    <a:pt x="12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1" y="24"/>
                    <a:pt x="136" y="19"/>
                    <a:pt x="136" y="12"/>
                  </a:cubicBezTo>
                  <a:cubicBezTo>
                    <a:pt x="136" y="6"/>
                    <a:pt x="131" y="0"/>
                    <a:pt x="124" y="0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1583668" y="475546"/>
            <a:ext cx="101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Обоснование целесообразности проведения </a:t>
            </a:r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закупки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997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-11153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1A8953E-9D9A-B548-AF23-E86BF0324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622713" y="385905"/>
            <a:ext cx="9938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Параметры </a:t>
            </a:r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закупки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310462" y="1651370"/>
            <a:ext cx="821092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Требования к участникам: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44526" y="2201339"/>
            <a:ext cx="9326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Стандартные требования, дополнительные требования не установлены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44526" y="2832085"/>
            <a:ext cx="86243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Изменения относительно предыдущей закупки –  нет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03059" y="3982385"/>
            <a:ext cx="8118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Информация о наличии стандартов и норм в РТК</a:t>
            </a: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: специальные требования не установлены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374680" y="4945375"/>
            <a:ext cx="80716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Критерии оценки</a:t>
            </a: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: </a:t>
            </a:r>
            <a:endParaRPr lang="ru-RU" sz="2200" dirty="0" smtClean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  <a:p>
            <a:r>
              <a:rPr lang="ru-RU" sz="20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Цена </a:t>
            </a:r>
            <a:r>
              <a:rPr lang="ru-RU" sz="20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– </a:t>
            </a:r>
            <a:r>
              <a:rPr lang="ru-RU" sz="2000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80%; 20%</a:t>
            </a:r>
            <a:endParaRPr lang="ru-RU" sz="200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33" name="Rectangle 27"/>
          <p:cNvSpPr/>
          <p:nvPr/>
        </p:nvSpPr>
        <p:spPr>
          <a:xfrm>
            <a:off x="11152400" y="1570593"/>
            <a:ext cx="201400" cy="9587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3000" dirty="0">
              <a:solidFill>
                <a:prstClr val="white"/>
              </a:solidFill>
              <a:latin typeface="Calibri" panose="020F0502020204030204" pitchFamily="34" charset="0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4" name="Rectangle 27"/>
          <p:cNvSpPr/>
          <p:nvPr/>
        </p:nvSpPr>
        <p:spPr>
          <a:xfrm>
            <a:off x="11152400" y="2529355"/>
            <a:ext cx="201400" cy="10407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3000" dirty="0">
              <a:solidFill>
                <a:prstClr val="white"/>
              </a:solidFill>
              <a:latin typeface="Calibri" panose="020F0502020204030204" pitchFamily="34" charset="0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  <p:sp>
        <p:nvSpPr>
          <p:cNvPr id="35" name="Rectangle 27"/>
          <p:cNvSpPr/>
          <p:nvPr/>
        </p:nvSpPr>
        <p:spPr>
          <a:xfrm>
            <a:off x="11152400" y="3560047"/>
            <a:ext cx="201400" cy="95876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766"/>
            <a:endParaRPr lang="en-US" sz="3000" dirty="0">
              <a:solidFill>
                <a:prstClr val="white"/>
              </a:solidFill>
              <a:latin typeface="Calibri" panose="020F0502020204030204" pitchFamily="34" charset="0"/>
              <a:ea typeface="Roboto Black" panose="02000000000000000000" pitchFamily="2" charset="0"/>
              <a:cs typeface="Calibri" panose="020F0502020204030204" pitchFamily="34" charset="0"/>
            </a:endParaRPr>
          </a:p>
        </p:txBody>
      </p:sp>
      <p:grpSp>
        <p:nvGrpSpPr>
          <p:cNvPr id="36" name="Group 1"/>
          <p:cNvGrpSpPr>
            <a:grpSpLocks/>
          </p:cNvGrpSpPr>
          <p:nvPr/>
        </p:nvGrpSpPr>
        <p:grpSpPr>
          <a:xfrm>
            <a:off x="1380243" y="1651657"/>
            <a:ext cx="484940" cy="541992"/>
            <a:chOff x="1055688" y="2171419"/>
            <a:chExt cx="500731" cy="497425"/>
          </a:xfrm>
        </p:grpSpPr>
        <p:sp>
          <p:nvSpPr>
            <p:cNvPr id="37" name="Freeform 20"/>
            <p:cNvSpPr/>
            <p:nvPr/>
          </p:nvSpPr>
          <p:spPr>
            <a:xfrm>
              <a:off x="1055688" y="2171419"/>
              <a:ext cx="500729" cy="36000"/>
            </a:xfrm>
            <a:custGeom>
              <a:avLst/>
              <a:gdLst>
                <a:gd name="connsiteX0" fmla="*/ 0 w 500729"/>
                <a:gd name="connsiteY0" fmla="*/ 0 h 43181"/>
                <a:gd name="connsiteX1" fmla="*/ 500729 w 500729"/>
                <a:gd name="connsiteY1" fmla="*/ 0 h 43181"/>
                <a:gd name="connsiteX2" fmla="*/ 500729 w 500729"/>
                <a:gd name="connsiteY2" fmla="*/ 43181 h 43181"/>
                <a:gd name="connsiteX3" fmla="*/ 0 w 500729"/>
                <a:gd name="connsiteY3" fmla="*/ 43181 h 43181"/>
                <a:gd name="connsiteX4" fmla="*/ 0 w 500729"/>
                <a:gd name="connsiteY4" fmla="*/ 0 h 43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0729" h="43181">
                  <a:moveTo>
                    <a:pt x="0" y="0"/>
                  </a:moveTo>
                  <a:lnTo>
                    <a:pt x="500729" y="0"/>
                  </a:lnTo>
                  <a:lnTo>
                    <a:pt x="500729" y="43181"/>
                  </a:lnTo>
                  <a:lnTo>
                    <a:pt x="0" y="431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/>
            </a:p>
          </p:txBody>
        </p:sp>
        <p:sp>
          <p:nvSpPr>
            <p:cNvPr id="38" name="Freeform 21"/>
            <p:cNvSpPr/>
            <p:nvPr/>
          </p:nvSpPr>
          <p:spPr>
            <a:xfrm>
              <a:off x="1055688" y="2207419"/>
              <a:ext cx="500731" cy="461425"/>
            </a:xfrm>
            <a:custGeom>
              <a:avLst/>
              <a:gdLst>
                <a:gd name="connsiteX0" fmla="*/ 0 w 500731"/>
                <a:gd name="connsiteY0" fmla="*/ 0 h 439266"/>
                <a:gd name="connsiteX1" fmla="*/ 500729 w 500731"/>
                <a:gd name="connsiteY1" fmla="*/ 0 h 439266"/>
                <a:gd name="connsiteX2" fmla="*/ 500731 w 500731"/>
                <a:gd name="connsiteY2" fmla="*/ 316344 h 439266"/>
                <a:gd name="connsiteX3" fmla="*/ 249806 w 500731"/>
                <a:gd name="connsiteY3" fmla="*/ 439266 h 439266"/>
                <a:gd name="connsiteX4" fmla="*/ 2 w 500731"/>
                <a:gd name="connsiteY4" fmla="*/ 316344 h 439266"/>
                <a:gd name="connsiteX5" fmla="*/ 0 w 500731"/>
                <a:gd name="connsiteY5" fmla="*/ 0 h 439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31" h="439266">
                  <a:moveTo>
                    <a:pt x="0" y="0"/>
                  </a:moveTo>
                  <a:lnTo>
                    <a:pt x="500729" y="0"/>
                  </a:lnTo>
                  <a:lnTo>
                    <a:pt x="500731" y="316344"/>
                  </a:lnTo>
                  <a:lnTo>
                    <a:pt x="249806" y="439266"/>
                  </a:lnTo>
                  <a:lnTo>
                    <a:pt x="2" y="3163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b="1" dirty="0" smtClean="0"/>
                <a:t>01</a:t>
              </a:r>
              <a:endParaRPr lang="en-US" b="1" dirty="0"/>
            </a:p>
          </p:txBody>
        </p:sp>
      </p:grpSp>
      <p:grpSp>
        <p:nvGrpSpPr>
          <p:cNvPr id="39" name="Group 2"/>
          <p:cNvGrpSpPr>
            <a:grpSpLocks/>
          </p:cNvGrpSpPr>
          <p:nvPr/>
        </p:nvGrpSpPr>
        <p:grpSpPr>
          <a:xfrm>
            <a:off x="1380241" y="2772471"/>
            <a:ext cx="484940" cy="541992"/>
            <a:chOff x="1055688" y="2171419"/>
            <a:chExt cx="500731" cy="497425"/>
          </a:xfrm>
          <a:solidFill>
            <a:schemeClr val="accent2"/>
          </a:solidFill>
        </p:grpSpPr>
        <p:sp>
          <p:nvSpPr>
            <p:cNvPr id="40" name="Freeform 25"/>
            <p:cNvSpPr/>
            <p:nvPr/>
          </p:nvSpPr>
          <p:spPr>
            <a:xfrm>
              <a:off x="1055688" y="2171419"/>
              <a:ext cx="500729" cy="36000"/>
            </a:xfrm>
            <a:custGeom>
              <a:avLst/>
              <a:gdLst>
                <a:gd name="connsiteX0" fmla="*/ 0 w 500729"/>
                <a:gd name="connsiteY0" fmla="*/ 0 h 43181"/>
                <a:gd name="connsiteX1" fmla="*/ 500729 w 500729"/>
                <a:gd name="connsiteY1" fmla="*/ 0 h 43181"/>
                <a:gd name="connsiteX2" fmla="*/ 500729 w 500729"/>
                <a:gd name="connsiteY2" fmla="*/ 43181 h 43181"/>
                <a:gd name="connsiteX3" fmla="*/ 0 w 500729"/>
                <a:gd name="connsiteY3" fmla="*/ 43181 h 43181"/>
                <a:gd name="connsiteX4" fmla="*/ 0 w 500729"/>
                <a:gd name="connsiteY4" fmla="*/ 0 h 43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0729" h="43181">
                  <a:moveTo>
                    <a:pt x="0" y="0"/>
                  </a:moveTo>
                  <a:lnTo>
                    <a:pt x="500729" y="0"/>
                  </a:lnTo>
                  <a:lnTo>
                    <a:pt x="500729" y="43181"/>
                  </a:lnTo>
                  <a:lnTo>
                    <a:pt x="0" y="431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/>
            </a:p>
          </p:txBody>
        </p:sp>
        <p:sp>
          <p:nvSpPr>
            <p:cNvPr id="41" name="Freeform 28"/>
            <p:cNvSpPr/>
            <p:nvPr/>
          </p:nvSpPr>
          <p:spPr>
            <a:xfrm>
              <a:off x="1055688" y="2207419"/>
              <a:ext cx="500731" cy="461425"/>
            </a:xfrm>
            <a:custGeom>
              <a:avLst/>
              <a:gdLst>
                <a:gd name="connsiteX0" fmla="*/ 0 w 500731"/>
                <a:gd name="connsiteY0" fmla="*/ 0 h 439266"/>
                <a:gd name="connsiteX1" fmla="*/ 500729 w 500731"/>
                <a:gd name="connsiteY1" fmla="*/ 0 h 439266"/>
                <a:gd name="connsiteX2" fmla="*/ 500731 w 500731"/>
                <a:gd name="connsiteY2" fmla="*/ 316344 h 439266"/>
                <a:gd name="connsiteX3" fmla="*/ 249806 w 500731"/>
                <a:gd name="connsiteY3" fmla="*/ 439266 h 439266"/>
                <a:gd name="connsiteX4" fmla="*/ 2 w 500731"/>
                <a:gd name="connsiteY4" fmla="*/ 316344 h 439266"/>
                <a:gd name="connsiteX5" fmla="*/ 0 w 500731"/>
                <a:gd name="connsiteY5" fmla="*/ 0 h 439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31" h="439266">
                  <a:moveTo>
                    <a:pt x="0" y="0"/>
                  </a:moveTo>
                  <a:lnTo>
                    <a:pt x="500729" y="0"/>
                  </a:lnTo>
                  <a:lnTo>
                    <a:pt x="500731" y="316344"/>
                  </a:lnTo>
                  <a:lnTo>
                    <a:pt x="249806" y="439266"/>
                  </a:lnTo>
                  <a:lnTo>
                    <a:pt x="2" y="31634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b="1" dirty="0" smtClean="0"/>
                <a:t>02</a:t>
              </a:r>
              <a:endParaRPr lang="en-US" b="1" dirty="0"/>
            </a:p>
          </p:txBody>
        </p:sp>
      </p:grpSp>
      <p:grpSp>
        <p:nvGrpSpPr>
          <p:cNvPr id="42" name="Group 3"/>
          <p:cNvGrpSpPr>
            <a:grpSpLocks/>
          </p:cNvGrpSpPr>
          <p:nvPr/>
        </p:nvGrpSpPr>
        <p:grpSpPr>
          <a:xfrm>
            <a:off x="1380237" y="4096109"/>
            <a:ext cx="484940" cy="541992"/>
            <a:chOff x="1055688" y="2171419"/>
            <a:chExt cx="500731" cy="497425"/>
          </a:xfrm>
          <a:solidFill>
            <a:schemeClr val="accent3"/>
          </a:solidFill>
        </p:grpSpPr>
        <p:sp>
          <p:nvSpPr>
            <p:cNvPr id="43" name="Freeform 32"/>
            <p:cNvSpPr/>
            <p:nvPr/>
          </p:nvSpPr>
          <p:spPr>
            <a:xfrm>
              <a:off x="1055688" y="2171419"/>
              <a:ext cx="500729" cy="36000"/>
            </a:xfrm>
            <a:custGeom>
              <a:avLst/>
              <a:gdLst>
                <a:gd name="connsiteX0" fmla="*/ 0 w 500729"/>
                <a:gd name="connsiteY0" fmla="*/ 0 h 43181"/>
                <a:gd name="connsiteX1" fmla="*/ 500729 w 500729"/>
                <a:gd name="connsiteY1" fmla="*/ 0 h 43181"/>
                <a:gd name="connsiteX2" fmla="*/ 500729 w 500729"/>
                <a:gd name="connsiteY2" fmla="*/ 43181 h 43181"/>
                <a:gd name="connsiteX3" fmla="*/ 0 w 500729"/>
                <a:gd name="connsiteY3" fmla="*/ 43181 h 43181"/>
                <a:gd name="connsiteX4" fmla="*/ 0 w 500729"/>
                <a:gd name="connsiteY4" fmla="*/ 0 h 43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0729" h="43181">
                  <a:moveTo>
                    <a:pt x="0" y="0"/>
                  </a:moveTo>
                  <a:lnTo>
                    <a:pt x="500729" y="0"/>
                  </a:lnTo>
                  <a:lnTo>
                    <a:pt x="500729" y="43181"/>
                  </a:lnTo>
                  <a:lnTo>
                    <a:pt x="0" y="431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/>
            </a:p>
          </p:txBody>
        </p:sp>
        <p:sp>
          <p:nvSpPr>
            <p:cNvPr id="44" name="Freeform 33"/>
            <p:cNvSpPr/>
            <p:nvPr/>
          </p:nvSpPr>
          <p:spPr>
            <a:xfrm>
              <a:off x="1055688" y="2207419"/>
              <a:ext cx="500731" cy="461425"/>
            </a:xfrm>
            <a:custGeom>
              <a:avLst/>
              <a:gdLst>
                <a:gd name="connsiteX0" fmla="*/ 0 w 500731"/>
                <a:gd name="connsiteY0" fmla="*/ 0 h 439266"/>
                <a:gd name="connsiteX1" fmla="*/ 500729 w 500731"/>
                <a:gd name="connsiteY1" fmla="*/ 0 h 439266"/>
                <a:gd name="connsiteX2" fmla="*/ 500731 w 500731"/>
                <a:gd name="connsiteY2" fmla="*/ 316344 h 439266"/>
                <a:gd name="connsiteX3" fmla="*/ 249806 w 500731"/>
                <a:gd name="connsiteY3" fmla="*/ 439266 h 439266"/>
                <a:gd name="connsiteX4" fmla="*/ 2 w 500731"/>
                <a:gd name="connsiteY4" fmla="*/ 316344 h 439266"/>
                <a:gd name="connsiteX5" fmla="*/ 0 w 500731"/>
                <a:gd name="connsiteY5" fmla="*/ 0 h 439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31" h="439266">
                  <a:moveTo>
                    <a:pt x="0" y="0"/>
                  </a:moveTo>
                  <a:lnTo>
                    <a:pt x="500729" y="0"/>
                  </a:lnTo>
                  <a:lnTo>
                    <a:pt x="500731" y="316344"/>
                  </a:lnTo>
                  <a:lnTo>
                    <a:pt x="249806" y="439266"/>
                  </a:lnTo>
                  <a:lnTo>
                    <a:pt x="2" y="31634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b="1" dirty="0" smtClean="0"/>
                <a:t>03</a:t>
              </a:r>
              <a:endParaRPr lang="en-US" b="1" dirty="0"/>
            </a:p>
          </p:txBody>
        </p:sp>
      </p:grpSp>
      <p:grpSp>
        <p:nvGrpSpPr>
          <p:cNvPr id="45" name="Group 4"/>
          <p:cNvGrpSpPr>
            <a:grpSpLocks/>
          </p:cNvGrpSpPr>
          <p:nvPr/>
        </p:nvGrpSpPr>
        <p:grpSpPr>
          <a:xfrm>
            <a:off x="1380239" y="5026492"/>
            <a:ext cx="484940" cy="541992"/>
            <a:chOff x="1055688" y="2171419"/>
            <a:chExt cx="500731" cy="497425"/>
          </a:xfrm>
          <a:solidFill>
            <a:srgbClr val="0070C0"/>
          </a:solidFill>
        </p:grpSpPr>
        <p:sp>
          <p:nvSpPr>
            <p:cNvPr id="46" name="Freeform 35"/>
            <p:cNvSpPr/>
            <p:nvPr/>
          </p:nvSpPr>
          <p:spPr>
            <a:xfrm>
              <a:off x="1055688" y="2171419"/>
              <a:ext cx="500729" cy="36000"/>
            </a:xfrm>
            <a:custGeom>
              <a:avLst/>
              <a:gdLst>
                <a:gd name="connsiteX0" fmla="*/ 0 w 500729"/>
                <a:gd name="connsiteY0" fmla="*/ 0 h 43181"/>
                <a:gd name="connsiteX1" fmla="*/ 500729 w 500729"/>
                <a:gd name="connsiteY1" fmla="*/ 0 h 43181"/>
                <a:gd name="connsiteX2" fmla="*/ 500729 w 500729"/>
                <a:gd name="connsiteY2" fmla="*/ 43181 h 43181"/>
                <a:gd name="connsiteX3" fmla="*/ 0 w 500729"/>
                <a:gd name="connsiteY3" fmla="*/ 43181 h 43181"/>
                <a:gd name="connsiteX4" fmla="*/ 0 w 500729"/>
                <a:gd name="connsiteY4" fmla="*/ 0 h 43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0729" h="43181">
                  <a:moveTo>
                    <a:pt x="0" y="0"/>
                  </a:moveTo>
                  <a:lnTo>
                    <a:pt x="500729" y="0"/>
                  </a:lnTo>
                  <a:lnTo>
                    <a:pt x="500729" y="43181"/>
                  </a:lnTo>
                  <a:lnTo>
                    <a:pt x="0" y="4318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/>
            </a:p>
          </p:txBody>
        </p:sp>
        <p:sp>
          <p:nvSpPr>
            <p:cNvPr id="47" name="Freeform 36"/>
            <p:cNvSpPr/>
            <p:nvPr/>
          </p:nvSpPr>
          <p:spPr>
            <a:xfrm>
              <a:off x="1055688" y="2207419"/>
              <a:ext cx="500731" cy="461425"/>
            </a:xfrm>
            <a:custGeom>
              <a:avLst/>
              <a:gdLst>
                <a:gd name="connsiteX0" fmla="*/ 0 w 500731"/>
                <a:gd name="connsiteY0" fmla="*/ 0 h 439266"/>
                <a:gd name="connsiteX1" fmla="*/ 500729 w 500731"/>
                <a:gd name="connsiteY1" fmla="*/ 0 h 439266"/>
                <a:gd name="connsiteX2" fmla="*/ 500731 w 500731"/>
                <a:gd name="connsiteY2" fmla="*/ 316344 h 439266"/>
                <a:gd name="connsiteX3" fmla="*/ 249806 w 500731"/>
                <a:gd name="connsiteY3" fmla="*/ 439266 h 439266"/>
                <a:gd name="connsiteX4" fmla="*/ 2 w 500731"/>
                <a:gd name="connsiteY4" fmla="*/ 316344 h 439266"/>
                <a:gd name="connsiteX5" fmla="*/ 0 w 500731"/>
                <a:gd name="connsiteY5" fmla="*/ 0 h 439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0731" h="439266">
                  <a:moveTo>
                    <a:pt x="0" y="0"/>
                  </a:moveTo>
                  <a:lnTo>
                    <a:pt x="500729" y="0"/>
                  </a:lnTo>
                  <a:lnTo>
                    <a:pt x="500731" y="316344"/>
                  </a:lnTo>
                  <a:lnTo>
                    <a:pt x="249806" y="439266"/>
                  </a:lnTo>
                  <a:lnTo>
                    <a:pt x="2" y="31634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b="1" dirty="0" smtClean="0"/>
                <a:t>04</a:t>
              </a:r>
              <a:endParaRPr lang="en-US" b="1" dirty="0"/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0579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-258618"/>
            <a:ext cx="7992932" cy="6691691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25475">
              <a:tabLst>
                <a:tab pos="531813" algn="l"/>
              </a:tabLst>
            </a:pPr>
            <a:r>
              <a:rPr lang="ru-RU" dirty="0">
                <a:solidFill>
                  <a:schemeClr val="tx1"/>
                </a:solidFill>
              </a:rPr>
              <a:t>Расчет (обоснование) НМЦ приведено отдельным файлом – Приложение № 1.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0FA292-3D67-E746-9706-5DB71BB1B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6</a:t>
            </a:fld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02998" y="953151"/>
            <a:ext cx="109301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НМЦ единичных расценок </a:t>
            </a:r>
            <a:r>
              <a:rPr lang="ru-RU" dirty="0" smtClean="0"/>
              <a:t>рассчитаны как </a:t>
            </a:r>
            <a:r>
              <a:rPr lang="ru-RU" dirty="0"/>
              <a:t>минимальное между ранее действовавшим </a:t>
            </a:r>
            <a:r>
              <a:rPr lang="ru-RU" dirty="0" smtClean="0"/>
              <a:t>договором и полученными  по </a:t>
            </a:r>
            <a:r>
              <a:rPr lang="ru-RU" dirty="0"/>
              <a:t>результатам запроса </a:t>
            </a:r>
            <a:r>
              <a:rPr lang="en-US" dirty="0" smtClean="0"/>
              <a:t>RFI</a:t>
            </a:r>
            <a:r>
              <a:rPr lang="ru-RU" dirty="0" smtClean="0"/>
              <a:t> ТКП. </a:t>
            </a:r>
            <a:endParaRPr lang="ru-RU" dirty="0"/>
          </a:p>
          <a:p>
            <a:r>
              <a:rPr lang="ru-RU" dirty="0"/>
              <a:t>Общая сумма НМЦ рассчитана исходя из планируемого ориентировочного объема.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99771" y="317803"/>
            <a:ext cx="9938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Расчет обоснования НМЦ</a:t>
            </a:r>
          </a:p>
        </p:txBody>
      </p:sp>
      <p:grpSp>
        <p:nvGrpSpPr>
          <p:cNvPr id="21" name="Info"/>
          <p:cNvGrpSpPr/>
          <p:nvPr/>
        </p:nvGrpSpPr>
        <p:grpSpPr>
          <a:xfrm>
            <a:off x="293435" y="5210828"/>
            <a:ext cx="506412" cy="506413"/>
            <a:chOff x="4308475" y="3934460"/>
            <a:chExt cx="506412" cy="506413"/>
          </a:xfrm>
          <a:solidFill>
            <a:schemeClr val="accent2"/>
          </a:solidFill>
        </p:grpSpPr>
        <p:sp>
          <p:nvSpPr>
            <p:cNvPr id="22" name="Freeform 286"/>
            <p:cNvSpPr>
              <a:spLocks/>
            </p:cNvSpPr>
            <p:nvPr/>
          </p:nvSpPr>
          <p:spPr bwMode="auto">
            <a:xfrm>
              <a:off x="4356100" y="3982085"/>
              <a:ext cx="411162" cy="411163"/>
            </a:xfrm>
            <a:custGeom>
              <a:avLst/>
              <a:gdLst/>
              <a:ahLst/>
              <a:cxnLst>
                <a:cxn ang="0">
                  <a:pos x="104" y="184"/>
                </a:cxn>
                <a:cxn ang="0">
                  <a:pos x="48" y="161"/>
                </a:cxn>
                <a:cxn ang="0">
                  <a:pos x="24" y="104"/>
                </a:cxn>
                <a:cxn ang="0">
                  <a:pos x="104" y="24"/>
                </a:cxn>
                <a:cxn ang="0">
                  <a:pos x="184" y="104"/>
                </a:cxn>
                <a:cxn ang="0">
                  <a:pos x="167" y="154"/>
                </a:cxn>
                <a:cxn ang="0">
                  <a:pos x="167" y="154"/>
                </a:cxn>
                <a:cxn ang="0">
                  <a:pos x="169" y="171"/>
                </a:cxn>
                <a:cxn ang="0">
                  <a:pos x="186" y="169"/>
                </a:cxn>
                <a:cxn ang="0">
                  <a:pos x="186" y="169"/>
                </a:cxn>
                <a:cxn ang="0">
                  <a:pos x="208" y="104"/>
                </a:cxn>
                <a:cxn ang="0">
                  <a:pos x="104" y="0"/>
                </a:cxn>
                <a:cxn ang="0">
                  <a:pos x="0" y="104"/>
                </a:cxn>
                <a:cxn ang="0">
                  <a:pos x="31" y="178"/>
                </a:cxn>
                <a:cxn ang="0">
                  <a:pos x="104" y="208"/>
                </a:cxn>
                <a:cxn ang="0">
                  <a:pos x="104" y="208"/>
                </a:cxn>
                <a:cxn ang="0">
                  <a:pos x="116" y="196"/>
                </a:cxn>
                <a:cxn ang="0">
                  <a:pos x="104" y="184"/>
                </a:cxn>
              </a:cxnLst>
              <a:rect l="0" t="0" r="r" b="b"/>
              <a:pathLst>
                <a:path w="208" h="208">
                  <a:moveTo>
                    <a:pt x="104" y="184"/>
                  </a:moveTo>
                  <a:cubicBezTo>
                    <a:pt x="83" y="184"/>
                    <a:pt x="63" y="176"/>
                    <a:pt x="48" y="161"/>
                  </a:cubicBezTo>
                  <a:cubicBezTo>
                    <a:pt x="33" y="146"/>
                    <a:pt x="24" y="126"/>
                    <a:pt x="24" y="104"/>
                  </a:cubicBezTo>
                  <a:cubicBezTo>
                    <a:pt x="24" y="60"/>
                    <a:pt x="60" y="24"/>
                    <a:pt x="104" y="24"/>
                  </a:cubicBezTo>
                  <a:cubicBezTo>
                    <a:pt x="148" y="24"/>
                    <a:pt x="184" y="60"/>
                    <a:pt x="184" y="104"/>
                  </a:cubicBezTo>
                  <a:cubicBezTo>
                    <a:pt x="184" y="123"/>
                    <a:pt x="178" y="140"/>
                    <a:pt x="167" y="154"/>
                  </a:cubicBezTo>
                  <a:cubicBezTo>
                    <a:pt x="167" y="154"/>
                    <a:pt x="167" y="154"/>
                    <a:pt x="167" y="154"/>
                  </a:cubicBezTo>
                  <a:cubicBezTo>
                    <a:pt x="163" y="159"/>
                    <a:pt x="164" y="167"/>
                    <a:pt x="169" y="171"/>
                  </a:cubicBezTo>
                  <a:cubicBezTo>
                    <a:pt x="174" y="175"/>
                    <a:pt x="182" y="174"/>
                    <a:pt x="186" y="169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200" y="151"/>
                    <a:pt x="208" y="128"/>
                    <a:pt x="208" y="104"/>
                  </a:cubicBezTo>
                  <a:cubicBezTo>
                    <a:pt x="208" y="47"/>
                    <a:pt x="162" y="0"/>
                    <a:pt x="104" y="0"/>
                  </a:cubicBezTo>
                  <a:cubicBezTo>
                    <a:pt x="47" y="0"/>
                    <a:pt x="0" y="47"/>
                    <a:pt x="0" y="104"/>
                  </a:cubicBezTo>
                  <a:cubicBezTo>
                    <a:pt x="0" y="132"/>
                    <a:pt x="11" y="158"/>
                    <a:pt x="31" y="178"/>
                  </a:cubicBezTo>
                  <a:cubicBezTo>
                    <a:pt x="50" y="198"/>
                    <a:pt x="77" y="208"/>
                    <a:pt x="104" y="208"/>
                  </a:cubicBezTo>
                  <a:cubicBezTo>
                    <a:pt x="104" y="208"/>
                    <a:pt x="104" y="208"/>
                    <a:pt x="104" y="208"/>
                  </a:cubicBezTo>
                  <a:cubicBezTo>
                    <a:pt x="111" y="208"/>
                    <a:pt x="116" y="203"/>
                    <a:pt x="116" y="196"/>
                  </a:cubicBezTo>
                  <a:cubicBezTo>
                    <a:pt x="116" y="190"/>
                    <a:pt x="111" y="184"/>
                    <a:pt x="104" y="184"/>
                  </a:cubicBezTo>
                  <a:close/>
                </a:path>
              </a:pathLst>
            </a:custGeom>
            <a:solidFill>
              <a:srgbClr val="00B0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" name="Freeform 287"/>
            <p:cNvSpPr>
              <a:spLocks noEditPoints="1"/>
            </p:cNvSpPr>
            <p:nvPr/>
          </p:nvSpPr>
          <p:spPr bwMode="auto">
            <a:xfrm>
              <a:off x="4308475" y="3934460"/>
              <a:ext cx="506412" cy="506413"/>
            </a:xfrm>
            <a:custGeom>
              <a:avLst/>
              <a:gdLst/>
              <a:ahLst/>
              <a:cxnLst>
                <a:cxn ang="0">
                  <a:pos x="136" y="8"/>
                </a:cxn>
                <a:cxn ang="0">
                  <a:pos x="128" y="0"/>
                </a:cxn>
                <a:cxn ang="0">
                  <a:pos x="0" y="128"/>
                </a:cxn>
                <a:cxn ang="0">
                  <a:pos x="8" y="136"/>
                </a:cxn>
                <a:cxn ang="0">
                  <a:pos x="16" y="128"/>
                </a:cxn>
                <a:cxn ang="0">
                  <a:pos x="128" y="16"/>
                </a:cxn>
                <a:cxn ang="0">
                  <a:pos x="136" y="8"/>
                </a:cxn>
                <a:cxn ang="0">
                  <a:pos x="248" y="120"/>
                </a:cxn>
                <a:cxn ang="0">
                  <a:pos x="240" y="128"/>
                </a:cxn>
                <a:cxn ang="0">
                  <a:pos x="128" y="240"/>
                </a:cxn>
                <a:cxn ang="0">
                  <a:pos x="120" y="248"/>
                </a:cxn>
                <a:cxn ang="0">
                  <a:pos x="128" y="256"/>
                </a:cxn>
                <a:cxn ang="0">
                  <a:pos x="256" y="128"/>
                </a:cxn>
                <a:cxn ang="0">
                  <a:pos x="248" y="120"/>
                </a:cxn>
              </a:cxnLst>
              <a:rect l="0" t="0" r="r" b="b"/>
              <a:pathLst>
                <a:path w="256" h="256">
                  <a:moveTo>
                    <a:pt x="136" y="8"/>
                  </a:moveTo>
                  <a:cubicBezTo>
                    <a:pt x="136" y="4"/>
                    <a:pt x="133" y="0"/>
                    <a:pt x="128" y="0"/>
                  </a:cubicBezTo>
                  <a:cubicBezTo>
                    <a:pt x="58" y="0"/>
                    <a:pt x="0" y="58"/>
                    <a:pt x="0" y="128"/>
                  </a:cubicBezTo>
                  <a:cubicBezTo>
                    <a:pt x="0" y="133"/>
                    <a:pt x="4" y="136"/>
                    <a:pt x="8" y="136"/>
                  </a:cubicBezTo>
                  <a:cubicBezTo>
                    <a:pt x="13" y="136"/>
                    <a:pt x="16" y="133"/>
                    <a:pt x="16" y="128"/>
                  </a:cubicBezTo>
                  <a:cubicBezTo>
                    <a:pt x="16" y="67"/>
                    <a:pt x="67" y="16"/>
                    <a:pt x="128" y="16"/>
                  </a:cubicBezTo>
                  <a:cubicBezTo>
                    <a:pt x="133" y="16"/>
                    <a:pt x="136" y="13"/>
                    <a:pt x="136" y="8"/>
                  </a:cubicBezTo>
                  <a:close/>
                  <a:moveTo>
                    <a:pt x="248" y="120"/>
                  </a:moveTo>
                  <a:cubicBezTo>
                    <a:pt x="244" y="120"/>
                    <a:pt x="240" y="124"/>
                    <a:pt x="240" y="128"/>
                  </a:cubicBezTo>
                  <a:cubicBezTo>
                    <a:pt x="240" y="190"/>
                    <a:pt x="190" y="240"/>
                    <a:pt x="128" y="240"/>
                  </a:cubicBezTo>
                  <a:cubicBezTo>
                    <a:pt x="124" y="240"/>
                    <a:pt x="120" y="244"/>
                    <a:pt x="120" y="248"/>
                  </a:cubicBezTo>
                  <a:cubicBezTo>
                    <a:pt x="120" y="253"/>
                    <a:pt x="124" y="256"/>
                    <a:pt x="128" y="256"/>
                  </a:cubicBezTo>
                  <a:cubicBezTo>
                    <a:pt x="199" y="256"/>
                    <a:pt x="256" y="199"/>
                    <a:pt x="256" y="128"/>
                  </a:cubicBezTo>
                  <a:cubicBezTo>
                    <a:pt x="256" y="124"/>
                    <a:pt x="253" y="120"/>
                    <a:pt x="248" y="12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" name="Oval 288"/>
            <p:cNvSpPr>
              <a:spLocks noChangeArrowheads="1"/>
            </p:cNvSpPr>
            <p:nvPr/>
          </p:nvSpPr>
          <p:spPr bwMode="auto">
            <a:xfrm>
              <a:off x="4618038" y="4321810"/>
              <a:ext cx="46037" cy="4762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" name="Freeform 289"/>
            <p:cNvSpPr>
              <a:spLocks noEditPoints="1"/>
            </p:cNvSpPr>
            <p:nvPr/>
          </p:nvSpPr>
          <p:spPr bwMode="auto">
            <a:xfrm>
              <a:off x="4538663" y="4077335"/>
              <a:ext cx="47625" cy="220663"/>
            </a:xfrm>
            <a:custGeom>
              <a:avLst/>
              <a:gdLst/>
              <a:ahLst/>
              <a:cxnLst>
                <a:cxn ang="0">
                  <a:pos x="12" y="24"/>
                </a:cxn>
                <a:cxn ang="0">
                  <a:pos x="24" y="12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12" y="24"/>
                </a:cxn>
                <a:cxn ang="0">
                  <a:pos x="12" y="40"/>
                </a:cxn>
                <a:cxn ang="0">
                  <a:pos x="0" y="52"/>
                </a:cxn>
                <a:cxn ang="0">
                  <a:pos x="0" y="100"/>
                </a:cxn>
                <a:cxn ang="0">
                  <a:pos x="12" y="112"/>
                </a:cxn>
                <a:cxn ang="0">
                  <a:pos x="24" y="100"/>
                </a:cxn>
                <a:cxn ang="0">
                  <a:pos x="24" y="52"/>
                </a:cxn>
                <a:cxn ang="0">
                  <a:pos x="12" y="40"/>
                </a:cxn>
              </a:cxnLst>
              <a:rect l="0" t="0" r="r" b="b"/>
              <a:pathLst>
                <a:path w="24" h="112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6"/>
                    <a:pt x="19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0"/>
                  </a:moveTo>
                  <a:cubicBezTo>
                    <a:pt x="6" y="40"/>
                    <a:pt x="0" y="46"/>
                    <a:pt x="0" y="52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7"/>
                    <a:pt x="6" y="112"/>
                    <a:pt x="12" y="112"/>
                  </a:cubicBezTo>
                  <a:cubicBezTo>
                    <a:pt x="19" y="112"/>
                    <a:pt x="24" y="107"/>
                    <a:pt x="24" y="100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46"/>
                    <a:pt x="19" y="40"/>
                    <a:pt x="12" y="4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5231962"/>
              </p:ext>
            </p:extLst>
          </p:nvPr>
        </p:nvGraphicFramePr>
        <p:xfrm>
          <a:off x="1981200" y="3813175"/>
          <a:ext cx="1169324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Лист" showAsIcon="1" r:id="rId5" imgW="914400" imgH="771480" progId="Excel.Sheet.12">
                  <p:embed/>
                </p:oleObj>
              </mc:Choice>
              <mc:Fallback>
                <p:oleObj name="Лист" showAsIcon="1" r:id="rId5" imgW="914400" imgH="7714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81200" y="3813175"/>
                        <a:ext cx="1169324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156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9156DB9-F525-B945-A256-3102FC1EA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pSp>
        <p:nvGrpSpPr>
          <p:cNvPr id="24" name="Apply"/>
          <p:cNvGrpSpPr/>
          <p:nvPr/>
        </p:nvGrpSpPr>
        <p:grpSpPr>
          <a:xfrm>
            <a:off x="975533" y="4555802"/>
            <a:ext cx="439352" cy="332563"/>
            <a:chOff x="4956175" y="3743325"/>
            <a:chExt cx="517526" cy="379412"/>
          </a:xfrm>
          <a:solidFill>
            <a:srgbClr val="00B0F0"/>
          </a:solidFill>
        </p:grpSpPr>
        <p:sp>
          <p:nvSpPr>
            <p:cNvPr id="25" name="Freeform 120"/>
            <p:cNvSpPr>
              <a:spLocks/>
            </p:cNvSpPr>
            <p:nvPr/>
          </p:nvSpPr>
          <p:spPr bwMode="auto">
            <a:xfrm>
              <a:off x="4956175" y="3743325"/>
              <a:ext cx="500063" cy="368300"/>
            </a:xfrm>
            <a:custGeom>
              <a:avLst/>
              <a:gdLst/>
              <a:ahLst/>
              <a:cxnLst>
                <a:cxn ang="0">
                  <a:pos x="248" y="11"/>
                </a:cxn>
                <a:cxn ang="0">
                  <a:pos x="223" y="0"/>
                </a:cxn>
                <a:cxn ang="0">
                  <a:pos x="198" y="11"/>
                </a:cxn>
                <a:cxn ang="0">
                  <a:pos x="103" y="105"/>
                </a:cxn>
                <a:cxn ang="0">
                  <a:pos x="64" y="67"/>
                </a:cxn>
                <a:cxn ang="0">
                  <a:pos x="39" y="56"/>
                </a:cxn>
                <a:cxn ang="0">
                  <a:pos x="14" y="67"/>
                </a:cxn>
                <a:cxn ang="0">
                  <a:pos x="14" y="117"/>
                </a:cxn>
                <a:cxn ang="0">
                  <a:pos x="78" y="181"/>
                </a:cxn>
                <a:cxn ang="0">
                  <a:pos x="95" y="181"/>
                </a:cxn>
                <a:cxn ang="0">
                  <a:pos x="95" y="164"/>
                </a:cxn>
                <a:cxn ang="0">
                  <a:pos x="31" y="100"/>
                </a:cxn>
                <a:cxn ang="0">
                  <a:pos x="31" y="84"/>
                </a:cxn>
                <a:cxn ang="0">
                  <a:pos x="39" y="80"/>
                </a:cxn>
                <a:cxn ang="0">
                  <a:pos x="47" y="84"/>
                </a:cxn>
                <a:cxn ang="0">
                  <a:pos x="95" y="131"/>
                </a:cxn>
                <a:cxn ang="0">
                  <a:pos x="111" y="131"/>
                </a:cxn>
                <a:cxn ang="0">
                  <a:pos x="215" y="28"/>
                </a:cxn>
                <a:cxn ang="0">
                  <a:pos x="223" y="24"/>
                </a:cxn>
                <a:cxn ang="0">
                  <a:pos x="231" y="28"/>
                </a:cxn>
                <a:cxn ang="0">
                  <a:pos x="248" y="28"/>
                </a:cxn>
                <a:cxn ang="0">
                  <a:pos x="248" y="11"/>
                </a:cxn>
              </a:cxnLst>
              <a:rect l="0" t="0" r="r" b="b"/>
              <a:pathLst>
                <a:path w="253" h="186">
                  <a:moveTo>
                    <a:pt x="248" y="11"/>
                  </a:moveTo>
                  <a:cubicBezTo>
                    <a:pt x="242" y="4"/>
                    <a:pt x="233" y="0"/>
                    <a:pt x="223" y="0"/>
                  </a:cubicBezTo>
                  <a:cubicBezTo>
                    <a:pt x="213" y="0"/>
                    <a:pt x="204" y="4"/>
                    <a:pt x="198" y="11"/>
                  </a:cubicBezTo>
                  <a:cubicBezTo>
                    <a:pt x="198" y="11"/>
                    <a:pt x="128" y="80"/>
                    <a:pt x="103" y="105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58" y="60"/>
                    <a:pt x="49" y="56"/>
                    <a:pt x="39" y="56"/>
                  </a:cubicBezTo>
                  <a:cubicBezTo>
                    <a:pt x="29" y="56"/>
                    <a:pt x="20" y="60"/>
                    <a:pt x="14" y="67"/>
                  </a:cubicBezTo>
                  <a:cubicBezTo>
                    <a:pt x="0" y="81"/>
                    <a:pt x="0" y="103"/>
                    <a:pt x="14" y="117"/>
                  </a:cubicBezTo>
                  <a:cubicBezTo>
                    <a:pt x="78" y="181"/>
                    <a:pt x="78" y="181"/>
                    <a:pt x="78" y="181"/>
                  </a:cubicBezTo>
                  <a:cubicBezTo>
                    <a:pt x="82" y="186"/>
                    <a:pt x="90" y="186"/>
                    <a:pt x="95" y="181"/>
                  </a:cubicBezTo>
                  <a:cubicBezTo>
                    <a:pt x="99" y="177"/>
                    <a:pt x="99" y="169"/>
                    <a:pt x="95" y="164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26" y="96"/>
                    <a:pt x="26" y="88"/>
                    <a:pt x="31" y="84"/>
                  </a:cubicBezTo>
                  <a:cubicBezTo>
                    <a:pt x="33" y="81"/>
                    <a:pt x="36" y="80"/>
                    <a:pt x="39" y="80"/>
                  </a:cubicBezTo>
                  <a:cubicBezTo>
                    <a:pt x="42" y="80"/>
                    <a:pt x="45" y="81"/>
                    <a:pt x="47" y="84"/>
                  </a:cubicBezTo>
                  <a:cubicBezTo>
                    <a:pt x="47" y="84"/>
                    <a:pt x="95" y="131"/>
                    <a:pt x="95" y="131"/>
                  </a:cubicBezTo>
                  <a:cubicBezTo>
                    <a:pt x="99" y="135"/>
                    <a:pt x="107" y="135"/>
                    <a:pt x="111" y="131"/>
                  </a:cubicBezTo>
                  <a:cubicBezTo>
                    <a:pt x="215" y="28"/>
                    <a:pt x="215" y="28"/>
                    <a:pt x="215" y="28"/>
                  </a:cubicBezTo>
                  <a:cubicBezTo>
                    <a:pt x="217" y="25"/>
                    <a:pt x="220" y="24"/>
                    <a:pt x="223" y="24"/>
                  </a:cubicBezTo>
                  <a:cubicBezTo>
                    <a:pt x="226" y="24"/>
                    <a:pt x="229" y="25"/>
                    <a:pt x="231" y="28"/>
                  </a:cubicBezTo>
                  <a:cubicBezTo>
                    <a:pt x="236" y="32"/>
                    <a:pt x="244" y="32"/>
                    <a:pt x="248" y="28"/>
                  </a:cubicBezTo>
                  <a:cubicBezTo>
                    <a:pt x="253" y="23"/>
                    <a:pt x="253" y="15"/>
                    <a:pt x="248" y="11"/>
                  </a:cubicBezTo>
                  <a:close/>
                </a:path>
              </a:pathLst>
            </a:custGeom>
            <a:solidFill>
              <a:srgbClr val="00B0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6" name="Freeform 83"/>
            <p:cNvSpPr>
              <a:spLocks/>
            </p:cNvSpPr>
            <p:nvPr/>
          </p:nvSpPr>
          <p:spPr bwMode="auto">
            <a:xfrm>
              <a:off x="5100638" y="3754437"/>
              <a:ext cx="373063" cy="368300"/>
            </a:xfrm>
            <a:custGeom>
              <a:avLst/>
              <a:gdLst/>
              <a:ahLst/>
              <a:cxnLst>
                <a:cxn ang="0">
                  <a:pos x="158" y="22"/>
                </a:cxn>
                <a:cxn ang="0">
                  <a:pos x="158" y="38"/>
                </a:cxn>
                <a:cxn ang="0">
                  <a:pos x="38" y="158"/>
                </a:cxn>
                <a:cxn ang="0">
                  <a:pos x="30" y="162"/>
                </a:cxn>
                <a:cxn ang="0">
                  <a:pos x="22" y="158"/>
                </a:cxn>
                <a:cxn ang="0">
                  <a:pos x="22" y="158"/>
                </a:cxn>
                <a:cxn ang="0">
                  <a:pos x="5" y="158"/>
                </a:cxn>
                <a:cxn ang="0">
                  <a:pos x="5" y="175"/>
                </a:cxn>
                <a:cxn ang="0">
                  <a:pos x="5" y="175"/>
                </a:cxn>
                <a:cxn ang="0">
                  <a:pos x="30" y="186"/>
                </a:cxn>
                <a:cxn ang="0">
                  <a:pos x="55" y="175"/>
                </a:cxn>
                <a:cxn ang="0">
                  <a:pos x="175" y="55"/>
                </a:cxn>
                <a:cxn ang="0">
                  <a:pos x="175" y="5"/>
                </a:cxn>
                <a:cxn ang="0">
                  <a:pos x="175" y="5"/>
                </a:cxn>
                <a:cxn ang="0">
                  <a:pos x="158" y="5"/>
                </a:cxn>
                <a:cxn ang="0">
                  <a:pos x="158" y="22"/>
                </a:cxn>
              </a:cxnLst>
              <a:rect l="0" t="0" r="r" b="b"/>
              <a:pathLst>
                <a:path w="189" h="186">
                  <a:moveTo>
                    <a:pt x="158" y="22"/>
                  </a:moveTo>
                  <a:cubicBezTo>
                    <a:pt x="163" y="26"/>
                    <a:pt x="163" y="34"/>
                    <a:pt x="158" y="3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6" y="161"/>
                    <a:pt x="33" y="162"/>
                    <a:pt x="30" y="162"/>
                  </a:cubicBezTo>
                  <a:cubicBezTo>
                    <a:pt x="27" y="162"/>
                    <a:pt x="24" y="161"/>
                    <a:pt x="22" y="158"/>
                  </a:cubicBezTo>
                  <a:cubicBezTo>
                    <a:pt x="22" y="158"/>
                    <a:pt x="22" y="158"/>
                    <a:pt x="22" y="158"/>
                  </a:cubicBezTo>
                  <a:cubicBezTo>
                    <a:pt x="17" y="154"/>
                    <a:pt x="9" y="154"/>
                    <a:pt x="5" y="158"/>
                  </a:cubicBezTo>
                  <a:cubicBezTo>
                    <a:pt x="0" y="163"/>
                    <a:pt x="0" y="171"/>
                    <a:pt x="5" y="175"/>
                  </a:cubicBezTo>
                  <a:cubicBezTo>
                    <a:pt x="5" y="175"/>
                    <a:pt x="5" y="175"/>
                    <a:pt x="5" y="175"/>
                  </a:cubicBezTo>
                  <a:cubicBezTo>
                    <a:pt x="11" y="182"/>
                    <a:pt x="20" y="186"/>
                    <a:pt x="30" y="186"/>
                  </a:cubicBezTo>
                  <a:cubicBezTo>
                    <a:pt x="40" y="186"/>
                    <a:pt x="49" y="182"/>
                    <a:pt x="55" y="17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89" y="41"/>
                    <a:pt x="189" y="19"/>
                    <a:pt x="175" y="5"/>
                  </a:cubicBezTo>
                  <a:cubicBezTo>
                    <a:pt x="175" y="5"/>
                    <a:pt x="175" y="5"/>
                    <a:pt x="175" y="5"/>
                  </a:cubicBezTo>
                  <a:cubicBezTo>
                    <a:pt x="171" y="0"/>
                    <a:pt x="163" y="0"/>
                    <a:pt x="158" y="5"/>
                  </a:cubicBezTo>
                  <a:cubicBezTo>
                    <a:pt x="154" y="9"/>
                    <a:pt x="154" y="17"/>
                    <a:pt x="158" y="2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27" name="Apply"/>
          <p:cNvGrpSpPr/>
          <p:nvPr/>
        </p:nvGrpSpPr>
        <p:grpSpPr>
          <a:xfrm>
            <a:off x="982946" y="5303739"/>
            <a:ext cx="439352" cy="332563"/>
            <a:chOff x="4956175" y="3743325"/>
            <a:chExt cx="517526" cy="379412"/>
          </a:xfrm>
          <a:solidFill>
            <a:srgbClr val="00B0F0"/>
          </a:solidFill>
        </p:grpSpPr>
        <p:sp>
          <p:nvSpPr>
            <p:cNvPr id="28" name="Freeform 120"/>
            <p:cNvSpPr>
              <a:spLocks/>
            </p:cNvSpPr>
            <p:nvPr/>
          </p:nvSpPr>
          <p:spPr bwMode="auto">
            <a:xfrm>
              <a:off x="4956175" y="3743325"/>
              <a:ext cx="500063" cy="368300"/>
            </a:xfrm>
            <a:custGeom>
              <a:avLst/>
              <a:gdLst/>
              <a:ahLst/>
              <a:cxnLst>
                <a:cxn ang="0">
                  <a:pos x="248" y="11"/>
                </a:cxn>
                <a:cxn ang="0">
                  <a:pos x="223" y="0"/>
                </a:cxn>
                <a:cxn ang="0">
                  <a:pos x="198" y="11"/>
                </a:cxn>
                <a:cxn ang="0">
                  <a:pos x="103" y="105"/>
                </a:cxn>
                <a:cxn ang="0">
                  <a:pos x="64" y="67"/>
                </a:cxn>
                <a:cxn ang="0">
                  <a:pos x="39" y="56"/>
                </a:cxn>
                <a:cxn ang="0">
                  <a:pos x="14" y="67"/>
                </a:cxn>
                <a:cxn ang="0">
                  <a:pos x="14" y="117"/>
                </a:cxn>
                <a:cxn ang="0">
                  <a:pos x="78" y="181"/>
                </a:cxn>
                <a:cxn ang="0">
                  <a:pos x="95" y="181"/>
                </a:cxn>
                <a:cxn ang="0">
                  <a:pos x="95" y="164"/>
                </a:cxn>
                <a:cxn ang="0">
                  <a:pos x="31" y="100"/>
                </a:cxn>
                <a:cxn ang="0">
                  <a:pos x="31" y="84"/>
                </a:cxn>
                <a:cxn ang="0">
                  <a:pos x="39" y="80"/>
                </a:cxn>
                <a:cxn ang="0">
                  <a:pos x="47" y="84"/>
                </a:cxn>
                <a:cxn ang="0">
                  <a:pos x="95" y="131"/>
                </a:cxn>
                <a:cxn ang="0">
                  <a:pos x="111" y="131"/>
                </a:cxn>
                <a:cxn ang="0">
                  <a:pos x="215" y="28"/>
                </a:cxn>
                <a:cxn ang="0">
                  <a:pos x="223" y="24"/>
                </a:cxn>
                <a:cxn ang="0">
                  <a:pos x="231" y="28"/>
                </a:cxn>
                <a:cxn ang="0">
                  <a:pos x="248" y="28"/>
                </a:cxn>
                <a:cxn ang="0">
                  <a:pos x="248" y="11"/>
                </a:cxn>
              </a:cxnLst>
              <a:rect l="0" t="0" r="r" b="b"/>
              <a:pathLst>
                <a:path w="253" h="186">
                  <a:moveTo>
                    <a:pt x="248" y="11"/>
                  </a:moveTo>
                  <a:cubicBezTo>
                    <a:pt x="242" y="4"/>
                    <a:pt x="233" y="0"/>
                    <a:pt x="223" y="0"/>
                  </a:cubicBezTo>
                  <a:cubicBezTo>
                    <a:pt x="213" y="0"/>
                    <a:pt x="204" y="4"/>
                    <a:pt x="198" y="11"/>
                  </a:cubicBezTo>
                  <a:cubicBezTo>
                    <a:pt x="198" y="11"/>
                    <a:pt x="128" y="80"/>
                    <a:pt x="103" y="105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58" y="60"/>
                    <a:pt x="49" y="56"/>
                    <a:pt x="39" y="56"/>
                  </a:cubicBezTo>
                  <a:cubicBezTo>
                    <a:pt x="29" y="56"/>
                    <a:pt x="20" y="60"/>
                    <a:pt x="14" y="67"/>
                  </a:cubicBezTo>
                  <a:cubicBezTo>
                    <a:pt x="0" y="81"/>
                    <a:pt x="0" y="103"/>
                    <a:pt x="14" y="117"/>
                  </a:cubicBezTo>
                  <a:cubicBezTo>
                    <a:pt x="78" y="181"/>
                    <a:pt x="78" y="181"/>
                    <a:pt x="78" y="181"/>
                  </a:cubicBezTo>
                  <a:cubicBezTo>
                    <a:pt x="82" y="186"/>
                    <a:pt x="90" y="186"/>
                    <a:pt x="95" y="181"/>
                  </a:cubicBezTo>
                  <a:cubicBezTo>
                    <a:pt x="99" y="177"/>
                    <a:pt x="99" y="169"/>
                    <a:pt x="95" y="164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26" y="96"/>
                    <a:pt x="26" y="88"/>
                    <a:pt x="31" y="84"/>
                  </a:cubicBezTo>
                  <a:cubicBezTo>
                    <a:pt x="33" y="81"/>
                    <a:pt x="36" y="80"/>
                    <a:pt x="39" y="80"/>
                  </a:cubicBezTo>
                  <a:cubicBezTo>
                    <a:pt x="42" y="80"/>
                    <a:pt x="45" y="81"/>
                    <a:pt x="47" y="84"/>
                  </a:cubicBezTo>
                  <a:cubicBezTo>
                    <a:pt x="47" y="84"/>
                    <a:pt x="95" y="131"/>
                    <a:pt x="95" y="131"/>
                  </a:cubicBezTo>
                  <a:cubicBezTo>
                    <a:pt x="99" y="135"/>
                    <a:pt x="107" y="135"/>
                    <a:pt x="111" y="131"/>
                  </a:cubicBezTo>
                  <a:cubicBezTo>
                    <a:pt x="215" y="28"/>
                    <a:pt x="215" y="28"/>
                    <a:pt x="215" y="28"/>
                  </a:cubicBezTo>
                  <a:cubicBezTo>
                    <a:pt x="217" y="25"/>
                    <a:pt x="220" y="24"/>
                    <a:pt x="223" y="24"/>
                  </a:cubicBezTo>
                  <a:cubicBezTo>
                    <a:pt x="226" y="24"/>
                    <a:pt x="229" y="25"/>
                    <a:pt x="231" y="28"/>
                  </a:cubicBezTo>
                  <a:cubicBezTo>
                    <a:pt x="236" y="32"/>
                    <a:pt x="244" y="32"/>
                    <a:pt x="248" y="28"/>
                  </a:cubicBezTo>
                  <a:cubicBezTo>
                    <a:pt x="253" y="23"/>
                    <a:pt x="253" y="15"/>
                    <a:pt x="248" y="1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" name="Freeform 83"/>
            <p:cNvSpPr>
              <a:spLocks/>
            </p:cNvSpPr>
            <p:nvPr/>
          </p:nvSpPr>
          <p:spPr bwMode="auto">
            <a:xfrm>
              <a:off x="5100638" y="3754437"/>
              <a:ext cx="373063" cy="368300"/>
            </a:xfrm>
            <a:custGeom>
              <a:avLst/>
              <a:gdLst/>
              <a:ahLst/>
              <a:cxnLst>
                <a:cxn ang="0">
                  <a:pos x="158" y="22"/>
                </a:cxn>
                <a:cxn ang="0">
                  <a:pos x="158" y="38"/>
                </a:cxn>
                <a:cxn ang="0">
                  <a:pos x="38" y="158"/>
                </a:cxn>
                <a:cxn ang="0">
                  <a:pos x="30" y="162"/>
                </a:cxn>
                <a:cxn ang="0">
                  <a:pos x="22" y="158"/>
                </a:cxn>
                <a:cxn ang="0">
                  <a:pos x="22" y="158"/>
                </a:cxn>
                <a:cxn ang="0">
                  <a:pos x="5" y="158"/>
                </a:cxn>
                <a:cxn ang="0">
                  <a:pos x="5" y="175"/>
                </a:cxn>
                <a:cxn ang="0">
                  <a:pos x="5" y="175"/>
                </a:cxn>
                <a:cxn ang="0">
                  <a:pos x="30" y="186"/>
                </a:cxn>
                <a:cxn ang="0">
                  <a:pos x="55" y="175"/>
                </a:cxn>
                <a:cxn ang="0">
                  <a:pos x="175" y="55"/>
                </a:cxn>
                <a:cxn ang="0">
                  <a:pos x="175" y="5"/>
                </a:cxn>
                <a:cxn ang="0">
                  <a:pos x="175" y="5"/>
                </a:cxn>
                <a:cxn ang="0">
                  <a:pos x="158" y="5"/>
                </a:cxn>
                <a:cxn ang="0">
                  <a:pos x="158" y="22"/>
                </a:cxn>
              </a:cxnLst>
              <a:rect l="0" t="0" r="r" b="b"/>
              <a:pathLst>
                <a:path w="189" h="186">
                  <a:moveTo>
                    <a:pt x="158" y="22"/>
                  </a:moveTo>
                  <a:cubicBezTo>
                    <a:pt x="163" y="26"/>
                    <a:pt x="163" y="34"/>
                    <a:pt x="158" y="3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6" y="161"/>
                    <a:pt x="33" y="162"/>
                    <a:pt x="30" y="162"/>
                  </a:cubicBezTo>
                  <a:cubicBezTo>
                    <a:pt x="27" y="162"/>
                    <a:pt x="24" y="161"/>
                    <a:pt x="22" y="158"/>
                  </a:cubicBezTo>
                  <a:cubicBezTo>
                    <a:pt x="22" y="158"/>
                    <a:pt x="22" y="158"/>
                    <a:pt x="22" y="158"/>
                  </a:cubicBezTo>
                  <a:cubicBezTo>
                    <a:pt x="17" y="154"/>
                    <a:pt x="9" y="154"/>
                    <a:pt x="5" y="158"/>
                  </a:cubicBezTo>
                  <a:cubicBezTo>
                    <a:pt x="0" y="163"/>
                    <a:pt x="0" y="171"/>
                    <a:pt x="5" y="175"/>
                  </a:cubicBezTo>
                  <a:cubicBezTo>
                    <a:pt x="5" y="175"/>
                    <a:pt x="5" y="175"/>
                    <a:pt x="5" y="175"/>
                  </a:cubicBezTo>
                  <a:cubicBezTo>
                    <a:pt x="11" y="182"/>
                    <a:pt x="20" y="186"/>
                    <a:pt x="30" y="186"/>
                  </a:cubicBezTo>
                  <a:cubicBezTo>
                    <a:pt x="40" y="186"/>
                    <a:pt x="49" y="182"/>
                    <a:pt x="55" y="17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89" y="41"/>
                    <a:pt x="189" y="19"/>
                    <a:pt x="175" y="5"/>
                  </a:cubicBezTo>
                  <a:cubicBezTo>
                    <a:pt x="175" y="5"/>
                    <a:pt x="175" y="5"/>
                    <a:pt x="175" y="5"/>
                  </a:cubicBezTo>
                  <a:cubicBezTo>
                    <a:pt x="171" y="0"/>
                    <a:pt x="163" y="0"/>
                    <a:pt x="158" y="5"/>
                  </a:cubicBezTo>
                  <a:cubicBezTo>
                    <a:pt x="154" y="9"/>
                    <a:pt x="154" y="17"/>
                    <a:pt x="158" y="2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7</a:t>
            </a:fld>
            <a:endParaRPr lang="ru-RU" dirty="0"/>
          </a:p>
        </p:txBody>
      </p:sp>
      <p:sp>
        <p:nvSpPr>
          <p:cNvPr id="30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1583668" y="370479"/>
            <a:ext cx="101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Перечень потенциальных Участников закупочной процедуры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08414" y="1341695"/>
            <a:ext cx="2595582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600" dirty="0" smtClean="0"/>
              <a:t>ООО </a:t>
            </a:r>
            <a:r>
              <a:rPr lang="ru-RU" sz="2600" dirty="0"/>
              <a:t>«Би.Си.Си</a:t>
            </a:r>
            <a:r>
              <a:rPr lang="ru-RU" sz="2600" dirty="0" smtClean="0"/>
              <a:t>.»</a:t>
            </a:r>
            <a:endParaRPr lang="ru-RU" sz="2600" dirty="0"/>
          </a:p>
          <a:p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379795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0FA292-3D67-E746-9706-5DB71BB1B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1149328" y="863185"/>
            <a:ext cx="101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2800" b="1" dirty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Timing </a:t>
            </a:r>
            <a:r>
              <a:rPr lang="ru-RU" sz="2800" b="1" dirty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закупочной процедуры</a:t>
            </a:r>
            <a:endParaRPr lang="en-US" sz="2800" b="1" kern="0" dirty="0">
              <a:solidFill>
                <a:prstClr val="black"/>
              </a:solidFill>
              <a:latin typeface="Rostelecom Basis" panose="020B05030306040401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8</a:t>
            </a:fld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486891"/>
              </p:ext>
            </p:extLst>
          </p:nvPr>
        </p:nvGraphicFramePr>
        <p:xfrm>
          <a:off x="623887" y="2125915"/>
          <a:ext cx="10909300" cy="26173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40287">
                  <a:extLst>
                    <a:ext uri="{9D8B030D-6E8A-4147-A177-3AD203B41FA5}">
                      <a16:colId xmlns:a16="http://schemas.microsoft.com/office/drawing/2014/main" val="2091831822"/>
                    </a:ext>
                  </a:extLst>
                </a:gridCol>
                <a:gridCol w="1368806">
                  <a:extLst>
                    <a:ext uri="{9D8B030D-6E8A-4147-A177-3AD203B41FA5}">
                      <a16:colId xmlns:a16="http://schemas.microsoft.com/office/drawing/2014/main" val="4092911588"/>
                    </a:ext>
                  </a:extLst>
                </a:gridCol>
                <a:gridCol w="1289283">
                  <a:extLst>
                    <a:ext uri="{9D8B030D-6E8A-4147-A177-3AD203B41FA5}">
                      <a16:colId xmlns:a16="http://schemas.microsoft.com/office/drawing/2014/main" val="1329732300"/>
                    </a:ext>
                  </a:extLst>
                </a:gridCol>
                <a:gridCol w="1175266">
                  <a:extLst>
                    <a:ext uri="{9D8B030D-6E8A-4147-A177-3AD203B41FA5}">
                      <a16:colId xmlns:a16="http://schemas.microsoft.com/office/drawing/2014/main" val="1548976593"/>
                    </a:ext>
                  </a:extLst>
                </a:gridCol>
                <a:gridCol w="1084503">
                  <a:extLst>
                    <a:ext uri="{9D8B030D-6E8A-4147-A177-3AD203B41FA5}">
                      <a16:colId xmlns:a16="http://schemas.microsoft.com/office/drawing/2014/main" val="1608689930"/>
                    </a:ext>
                  </a:extLst>
                </a:gridCol>
                <a:gridCol w="1332819">
                  <a:extLst>
                    <a:ext uri="{9D8B030D-6E8A-4147-A177-3AD203B41FA5}">
                      <a16:colId xmlns:a16="http://schemas.microsoft.com/office/drawing/2014/main" val="2904914419"/>
                    </a:ext>
                  </a:extLst>
                </a:gridCol>
                <a:gridCol w="1064005">
                  <a:extLst>
                    <a:ext uri="{9D8B030D-6E8A-4147-A177-3AD203B41FA5}">
                      <a16:colId xmlns:a16="http://schemas.microsoft.com/office/drawing/2014/main" val="1626194472"/>
                    </a:ext>
                  </a:extLst>
                </a:gridCol>
                <a:gridCol w="1204551">
                  <a:extLst>
                    <a:ext uri="{9D8B030D-6E8A-4147-A177-3AD203B41FA5}">
                      <a16:colId xmlns:a16="http://schemas.microsoft.com/office/drawing/2014/main" val="2177485145"/>
                    </a:ext>
                  </a:extLst>
                </a:gridCol>
                <a:gridCol w="1349780">
                  <a:extLst>
                    <a:ext uri="{9D8B030D-6E8A-4147-A177-3AD203B41FA5}">
                      <a16:colId xmlns:a16="http://schemas.microsoft.com/office/drawing/2014/main" val="1010834041"/>
                    </a:ext>
                  </a:extLst>
                </a:gridCol>
              </a:tblGrid>
              <a:tr h="9827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Создание </a:t>
                      </a:r>
                      <a:r>
                        <a:rPr lang="ru-RU" sz="1500" u="none" strike="noStrike" dirty="0" err="1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ЗнЗ</a:t>
                      </a:r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в ЕСЭД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Согласование в ЕСЭД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Утверждение закупки</a:t>
                      </a:r>
                      <a:r>
                        <a:rPr lang="ru-RU" sz="150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на ЗК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Публикация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Прием Заявок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Рассмотрение заявок</a:t>
                      </a:r>
                      <a:r>
                        <a:rPr lang="ru-RU" sz="150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на ЗК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Аукцион/</a:t>
                      </a:r>
                    </a:p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Переторжка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Утверждение итогов на ЗК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Заключение </a:t>
                      </a:r>
                      <a:r>
                        <a:rPr lang="ru-RU" sz="150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договора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198932"/>
                  </a:ext>
                </a:extLst>
              </a:tr>
              <a:tr h="16345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15.02.2022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18.02.2022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18.02.2022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18.02.2022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25.02.2022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28.02.2022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-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02.03.2022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14.03.2022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extLst>
                  <a:ext uri="{0D108BD9-81ED-4DB2-BD59-A6C34878D82A}">
                    <a16:rowId xmlns:a16="http://schemas.microsoft.com/office/drawing/2014/main" val="16140723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075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-11153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557B09-09B6-4E42-B12E-72D8A2176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827187"/>
              </p:ext>
            </p:extLst>
          </p:nvPr>
        </p:nvGraphicFramePr>
        <p:xfrm>
          <a:off x="180109" y="760250"/>
          <a:ext cx="11774468" cy="5496171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0774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970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73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Параметры закупки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Описание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Rostelecom Basis Light" panose="020B0303030604040103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178">
                <a:tc>
                  <a:txBody>
                    <a:bodyPr/>
                    <a:lstStyle/>
                    <a:p>
                      <a:pPr algn="l"/>
                      <a:r>
                        <a:rPr lang="ru-RU" sz="1500" dirty="0" smtClean="0"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№ Закупки в ЕИС</a:t>
                      </a:r>
                      <a:endParaRPr lang="ru-RU" sz="1500" baseline="0" dirty="0" smtClean="0">
                        <a:latin typeface="Rostelecom Basis Light" panose="020B0303030604040103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b="0" i="1" kern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ostelecom Basis Light" panose="020B0303030604040103" pitchFamily="34" charset="0"/>
                          <a:ea typeface="+mn-ea"/>
                          <a:cs typeface="Arial" panose="020B0604020202020204" pitchFamily="34" charset="0"/>
                        </a:rPr>
                        <a:t>32211148281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8692763"/>
                  </a:ext>
                </a:extLst>
              </a:tr>
              <a:tr h="2209991">
                <a:tc>
                  <a:txBody>
                    <a:bodyPr/>
                    <a:lstStyle/>
                    <a:p>
                      <a:pPr algn="l"/>
                      <a:r>
                        <a:rPr lang="ru-RU" sz="1500" dirty="0" smtClean="0"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Результаты</a:t>
                      </a:r>
                      <a:r>
                        <a:rPr lang="ru-RU" sz="1500" baseline="0" dirty="0" smtClean="0"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 рассмотрения заявок</a:t>
                      </a:r>
                      <a:endParaRPr lang="ru-RU" sz="1500" dirty="0">
                        <a:latin typeface="Rostelecom Basis Light" panose="020B0303030604040103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i="1" dirty="0" smtClean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501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Результаты оценки заявок</a:t>
                      </a:r>
                      <a:endParaRPr lang="ru-RU" sz="15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i="1" kern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ostelecom Basis Light" panose="020B0303030604040103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39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Наименование потенциального победителя</a:t>
                      </a:r>
                      <a:endParaRPr lang="ru-RU" sz="15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kern="1200" baseline="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Arial" panose="020B0604020202020204" pitchFamily="34" charset="0"/>
                        </a:rPr>
                        <a:t>Заявка №10535 ООО «БИ.СИ.СИ.» ИНН 7802876910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5113197"/>
                  </a:ext>
                </a:extLst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8977" y="188114"/>
            <a:ext cx="10515600" cy="458010"/>
          </a:xfrm>
        </p:spPr>
        <p:txBody>
          <a:bodyPr>
            <a:normAutofit/>
          </a:bodyPr>
          <a:lstStyle/>
          <a:p>
            <a:pPr algn="r"/>
            <a:r>
              <a:rPr lang="ru-RU" sz="2400" b="1" dirty="0" smtClean="0">
                <a:solidFill>
                  <a:schemeClr val="dk1"/>
                </a:solidFill>
                <a:latin typeface="Rostelecom Basis" panose="020B0503030604040103" pitchFamily="34" charset="0"/>
                <a:ea typeface="+mn-ea"/>
                <a:cs typeface="Segoe UI" panose="020B0502040204020203" pitchFamily="34" charset="0"/>
              </a:rPr>
              <a:t>Закрытие </a:t>
            </a:r>
            <a:r>
              <a:rPr lang="ru-RU" sz="2400" b="1" dirty="0">
                <a:solidFill>
                  <a:schemeClr val="dk1"/>
                </a:solidFill>
                <a:latin typeface="Rostelecom Basis" panose="020B0503030604040103" pitchFamily="34" charset="0"/>
                <a:ea typeface="+mn-ea"/>
                <a:cs typeface="Segoe UI" panose="020B0502040204020203" pitchFamily="34" charset="0"/>
              </a:rPr>
              <a:t>закупки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134112"/>
              </p:ext>
            </p:extLst>
          </p:nvPr>
        </p:nvGraphicFramePr>
        <p:xfrm>
          <a:off x="3404938" y="1512996"/>
          <a:ext cx="8395635" cy="109728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3304472">
                  <a:extLst>
                    <a:ext uri="{9D8B030D-6E8A-4147-A177-3AD203B41FA5}">
                      <a16:colId xmlns:a16="http://schemas.microsoft.com/office/drawing/2014/main" val="3226445754"/>
                    </a:ext>
                  </a:extLst>
                </a:gridCol>
                <a:gridCol w="1586093">
                  <a:extLst>
                    <a:ext uri="{9D8B030D-6E8A-4147-A177-3AD203B41FA5}">
                      <a16:colId xmlns:a16="http://schemas.microsoft.com/office/drawing/2014/main" val="3419156689"/>
                    </a:ext>
                  </a:extLst>
                </a:gridCol>
                <a:gridCol w="3505070">
                  <a:extLst>
                    <a:ext uri="{9D8B030D-6E8A-4147-A177-3AD203B41FA5}">
                      <a16:colId xmlns:a16="http://schemas.microsoft.com/office/drawing/2014/main" val="3760058556"/>
                    </a:ext>
                  </a:extLst>
                </a:gridCol>
              </a:tblGrid>
              <a:tr h="556267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Rostelecom Basis Light" panose="020B0303030604040103" pitchFamily="34" charset="0"/>
                        </a:rPr>
                        <a:t>Наименование участника, ИНН (или идентификационный номер)</a:t>
                      </a:r>
                      <a:endParaRPr lang="ru-RU" sz="1200" b="0" dirty="0">
                        <a:latin typeface="Rostelecom Basis Light" panose="020B03030306040401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Rostelecom Basis Light" panose="020B0303030604040103" pitchFamily="34" charset="0"/>
                        </a:rPr>
                        <a:t>Результаты</a:t>
                      </a:r>
                      <a:r>
                        <a:rPr lang="ru-RU" sz="1200" b="0" baseline="0" dirty="0" smtClean="0">
                          <a:latin typeface="Rostelecom Basis Light" panose="020B0303030604040103" pitchFamily="34" charset="0"/>
                        </a:rPr>
                        <a:t> рассмотрения заявок</a:t>
                      </a:r>
                      <a:endParaRPr lang="ru-RU" sz="1200" b="0" dirty="0">
                        <a:latin typeface="Rostelecom Basis Light" panose="020B03030306040401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Rostelecom Basis Light" panose="020B0303030604040103" pitchFamily="34" charset="0"/>
                        </a:rPr>
                        <a:t>Причина отклонения заявки</a:t>
                      </a:r>
                      <a:endParaRPr lang="ru-RU" sz="1200" b="0" dirty="0">
                        <a:latin typeface="Rostelecom Basis Light" panose="020B03030306040401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069087"/>
                  </a:ext>
                </a:extLst>
              </a:tr>
              <a:tr h="3973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Rostelecom Basis Light" panose="020B0303030604040103" pitchFamily="34" charset="0"/>
                        </a:rPr>
                        <a:t>Заявка №</a:t>
                      </a:r>
                      <a:r>
                        <a:rPr lang="ru-RU" sz="1200" baseline="0" dirty="0" smtClean="0">
                          <a:latin typeface="Rostelecom Basis Light" panose="020B0303030604040103" pitchFamily="34" charset="0"/>
                        </a:rPr>
                        <a:t> 10535</a:t>
                      </a:r>
                      <a:r>
                        <a:rPr lang="ru-RU" sz="1200" dirty="0" smtClean="0">
                          <a:latin typeface="Rostelecom Basis Light" panose="020B0303030604040103" pitchFamily="34" charset="0"/>
                        </a:rPr>
                        <a:t> ООО "БИ.СИ.СИ.</a:t>
                      </a:r>
                      <a:r>
                        <a:rPr lang="ru-RU" sz="1200" baseline="0" dirty="0" smtClean="0">
                          <a:latin typeface="Rostelecom Basis Light" panose="020B0303030604040103" pitchFamily="34" charset="0"/>
                        </a:rPr>
                        <a:t> </a:t>
                      </a:r>
                    </a:p>
                    <a:p>
                      <a:r>
                        <a:rPr lang="ru-RU" sz="1200" baseline="0" dirty="0" smtClean="0">
                          <a:latin typeface="Rostelecom Basis Light" panose="020B0303030604040103" pitchFamily="34" charset="0"/>
                        </a:rPr>
                        <a:t>ИНН 7802876910</a:t>
                      </a:r>
                      <a:endParaRPr lang="ru-RU" sz="1200" dirty="0">
                        <a:latin typeface="Rostelecom Basis Light" panose="020B0303030604040103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i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ostelecom Basis Light" panose="020B0303030604040103" pitchFamily="34" charset="0"/>
                        </a:rPr>
                        <a:t>Допущен</a:t>
                      </a:r>
                      <a:endParaRPr lang="ru-RU" sz="1200" i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ostelecom Basis Light" panose="020B0303030604040103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200" i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ostelecom Basis Light" panose="020B0303030604040103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6583365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6008881"/>
              </p:ext>
            </p:extLst>
          </p:nvPr>
        </p:nvGraphicFramePr>
        <p:xfrm>
          <a:off x="3404936" y="3712816"/>
          <a:ext cx="8395636" cy="1400092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687254">
                  <a:extLst>
                    <a:ext uri="{9D8B030D-6E8A-4147-A177-3AD203B41FA5}">
                      <a16:colId xmlns:a16="http://schemas.microsoft.com/office/drawing/2014/main" val="2567644302"/>
                    </a:ext>
                  </a:extLst>
                </a:gridCol>
                <a:gridCol w="1539513">
                  <a:extLst>
                    <a:ext uri="{9D8B030D-6E8A-4147-A177-3AD203B41FA5}">
                      <a16:colId xmlns:a16="http://schemas.microsoft.com/office/drawing/2014/main" val="3374590635"/>
                    </a:ext>
                  </a:extLst>
                </a:gridCol>
                <a:gridCol w="1308560">
                  <a:extLst>
                    <a:ext uri="{9D8B030D-6E8A-4147-A177-3AD203B41FA5}">
                      <a16:colId xmlns:a16="http://schemas.microsoft.com/office/drawing/2014/main" val="3407235097"/>
                    </a:ext>
                  </a:extLst>
                </a:gridCol>
                <a:gridCol w="1181182">
                  <a:extLst>
                    <a:ext uri="{9D8B030D-6E8A-4147-A177-3AD203B41FA5}">
                      <a16:colId xmlns:a16="http://schemas.microsoft.com/office/drawing/2014/main" val="1827309720"/>
                    </a:ext>
                  </a:extLst>
                </a:gridCol>
                <a:gridCol w="1679127">
                  <a:extLst>
                    <a:ext uri="{9D8B030D-6E8A-4147-A177-3AD203B41FA5}">
                      <a16:colId xmlns:a16="http://schemas.microsoft.com/office/drawing/2014/main" val="4081796183"/>
                    </a:ext>
                  </a:extLst>
                </a:gridCol>
              </a:tblGrid>
              <a:tr h="794740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Rostelecom Basis Light" panose="020B0303030604040103" pitchFamily="34" charset="0"/>
                        </a:rPr>
                        <a:t>Наименование участника (или идентификационный номер)</a:t>
                      </a:r>
                    </a:p>
                    <a:p>
                      <a:pPr marL="0" algn="ctr" defTabSz="914400" rtl="0" eaLnBrk="1" latinLnBrk="0" hangingPunct="1"/>
                      <a:endParaRPr lang="ru-RU" sz="1200" b="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Критерий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 оценки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Вес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 критерия</a:t>
                      </a:r>
                      <a:endParaRPr lang="ru-RU" sz="1200" b="0" kern="1200" dirty="0" smtClean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Итоговый балл 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Место</a:t>
                      </a:r>
                      <a:r>
                        <a:rPr lang="ru-RU" sz="1200" b="0" kern="1200" baseline="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 участника в рейтинге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3703742"/>
                  </a:ext>
                </a:extLst>
              </a:tr>
              <a:tr h="30267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Заявка №10535 ООО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Би.СИ.СИ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Цена/опыт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80%/20%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-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Единственная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 заявка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8468126"/>
                  </a:ext>
                </a:extLst>
              </a:tr>
              <a:tr h="30267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83576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768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0FA292-3D67-E746-9706-5DB71BB1B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217456" y="4363329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1200522" y="565392"/>
            <a:ext cx="9938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Экономия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10</a:t>
            </a:fld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5886652"/>
              </p:ext>
            </p:extLst>
          </p:nvPr>
        </p:nvGraphicFramePr>
        <p:xfrm>
          <a:off x="288767" y="1428524"/>
          <a:ext cx="11487597" cy="1934697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267946">
                  <a:extLst>
                    <a:ext uri="{9D8B030D-6E8A-4147-A177-3AD203B41FA5}">
                      <a16:colId xmlns:a16="http://schemas.microsoft.com/office/drawing/2014/main" val="3141974788"/>
                    </a:ext>
                  </a:extLst>
                </a:gridCol>
                <a:gridCol w="1485038">
                  <a:extLst>
                    <a:ext uri="{9D8B030D-6E8A-4147-A177-3AD203B41FA5}">
                      <a16:colId xmlns:a16="http://schemas.microsoft.com/office/drawing/2014/main" val="1357454584"/>
                    </a:ext>
                  </a:extLst>
                </a:gridCol>
                <a:gridCol w="1797966">
                  <a:extLst>
                    <a:ext uri="{9D8B030D-6E8A-4147-A177-3AD203B41FA5}">
                      <a16:colId xmlns:a16="http://schemas.microsoft.com/office/drawing/2014/main" val="1695173417"/>
                    </a:ext>
                  </a:extLst>
                </a:gridCol>
                <a:gridCol w="1315891">
                  <a:extLst>
                    <a:ext uri="{9D8B030D-6E8A-4147-A177-3AD203B41FA5}">
                      <a16:colId xmlns:a16="http://schemas.microsoft.com/office/drawing/2014/main" val="3689616177"/>
                    </a:ext>
                  </a:extLst>
                </a:gridCol>
                <a:gridCol w="2558663">
                  <a:extLst>
                    <a:ext uri="{9D8B030D-6E8A-4147-A177-3AD203B41FA5}">
                      <a16:colId xmlns:a16="http://schemas.microsoft.com/office/drawing/2014/main" val="2184333657"/>
                    </a:ext>
                  </a:extLst>
                </a:gridCol>
                <a:gridCol w="2062093">
                  <a:extLst>
                    <a:ext uri="{9D8B030D-6E8A-4147-A177-3AD203B41FA5}">
                      <a16:colId xmlns:a16="http://schemas.microsoft.com/office/drawing/2014/main" val="462915926"/>
                    </a:ext>
                  </a:extLst>
                </a:gridCol>
              </a:tblGrid>
              <a:tr h="101629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НМЦ, руб.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Цена, предложенная победителем,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руб.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Экономия от НМЦ,</a:t>
                      </a:r>
                      <a:r>
                        <a:rPr lang="ru-RU" sz="12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руб.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Экономия от НМЦ,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%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Сравнение цены победителя с ранее действующим договора</a:t>
                      </a:r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, %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Экономия от бюджета,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%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5328301"/>
                  </a:ext>
                </a:extLst>
              </a:tr>
              <a:tr h="238270"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 smtClean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  <a:p>
                      <a:pPr algn="ctr" fontAlgn="ctr"/>
                      <a:endParaRPr lang="ru-RU" sz="1200" b="0" i="0" u="none" strike="noStrike" dirty="0" smtClean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  <a:p>
                      <a:pPr algn="ctr" fontAlgn="ctr"/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5 620 000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,00</a:t>
                      </a:r>
                    </a:p>
                    <a:p>
                      <a:pPr algn="ctr" fontAlgn="ctr"/>
                      <a:endParaRPr lang="ru-RU" sz="1200" b="0" i="0" u="none" strike="noStrike" dirty="0" smtClean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Rostelecom Basis" panose="020B0503030604040103" pitchFamily="34" charset="0"/>
                        </a:rPr>
                        <a:t>5</a:t>
                      </a:r>
                      <a:r>
                        <a:rPr lang="ru-RU" sz="1200" u="none" strike="noStrike" baseline="0" dirty="0" smtClean="0">
                          <a:effectLst/>
                          <a:latin typeface="Rostelecom Basis" panose="020B0503030604040103" pitchFamily="34" charset="0"/>
                        </a:rPr>
                        <a:t> 620 000</a:t>
                      </a:r>
                      <a:r>
                        <a:rPr lang="ru-RU" sz="1200" u="none" strike="noStrike" dirty="0" smtClean="0">
                          <a:effectLst/>
                          <a:latin typeface="Rostelecom Basis" panose="020B0503030604040103" pitchFamily="34" charset="0"/>
                        </a:rPr>
                        <a:t>,00</a:t>
                      </a:r>
                      <a:r>
                        <a:rPr lang="ru-RU" sz="1200" u="none" strike="noStrike" dirty="0">
                          <a:effectLst/>
                          <a:latin typeface="Rostelecom Basis" panose="020B0503030604040103" pitchFamily="34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Rostelecom Basis" panose="020B0503030604040103" pitchFamily="34" charset="0"/>
                        </a:rPr>
                        <a:t>0,00</a:t>
                      </a:r>
                      <a:r>
                        <a:rPr lang="ru-RU" sz="1200" u="none" strike="noStrike" dirty="0">
                          <a:effectLst/>
                          <a:latin typeface="Rostelecom Basis" panose="020B0503030604040103" pitchFamily="34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Rostelecom Basis" panose="020B0503030604040103" pitchFamily="34" charset="0"/>
                        </a:rPr>
                        <a:t>0%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extLst>
                  <a:ext uri="{0D108BD9-81ED-4DB2-BD59-A6C34878D82A}">
                    <a16:rowId xmlns:a16="http://schemas.microsoft.com/office/drawing/2014/main" val="6407179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308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1521324-394A-A24A-A5EF-4FAECFF2A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715840" y="1359530"/>
            <a:ext cx="10972800" cy="144634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en-US" sz="1500" b="0" dirty="0" smtClean="0">
                <a:latin typeface="Rostelecom Basis" panose="020B0503030604040103" pitchFamily="34" charset="0"/>
              </a:rPr>
              <a:t>1) </a:t>
            </a:r>
            <a:r>
              <a:rPr lang="ru-RU" sz="1500" b="0" dirty="0" smtClean="0">
                <a:latin typeface="Rostelecom Basis" panose="020B0503030604040103" pitchFamily="34" charset="0"/>
              </a:rPr>
              <a:t>Допустить </a:t>
            </a:r>
            <a:r>
              <a:rPr lang="ru-RU" sz="1500" b="0" dirty="0">
                <a:latin typeface="Rostelecom Basis" panose="020B0503030604040103" pitchFamily="34" charset="0"/>
              </a:rPr>
              <a:t>заявку: </a:t>
            </a:r>
            <a:r>
              <a:rPr lang="ru-RU" sz="1500" b="0" dirty="0" smtClean="0">
                <a:latin typeface="Rostelecom Basis" panose="020B0503030604040103" pitchFamily="34" charset="0"/>
              </a:rPr>
              <a:t>№10535</a:t>
            </a:r>
            <a:r>
              <a:rPr lang="ru-RU" sz="1500" b="0" dirty="0">
                <a:latin typeface="Rostelecom Basis" panose="020B0503030604040103" pitchFamily="34" charset="0"/>
              </a:rPr>
              <a:t> ООО "БИ.СИ.СИ. </a:t>
            </a:r>
            <a:r>
              <a:rPr lang="ru-RU" sz="1500" b="0" dirty="0" smtClean="0">
                <a:latin typeface="Rostelecom Basis" panose="020B0503030604040103" pitchFamily="34" charset="0"/>
              </a:rPr>
              <a:t>ИНН </a:t>
            </a:r>
            <a:r>
              <a:rPr lang="ru-RU" sz="1500" b="0" dirty="0">
                <a:latin typeface="Rostelecom Basis" panose="020B0503030604040103" pitchFamily="34" charset="0"/>
              </a:rPr>
              <a:t>7802876910</a:t>
            </a:r>
          </a:p>
          <a:p>
            <a:endParaRPr lang="ru-RU" sz="1500" b="0" dirty="0">
              <a:latin typeface="Rostelecom Basis" panose="020B0503030604040103" pitchFamily="34" charset="0"/>
            </a:endParaRPr>
          </a:p>
          <a:p>
            <a:pPr defTabSz="109728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00" b="0" dirty="0">
              <a:latin typeface="Rostelecom Basis" panose="020B0503030604040103" pitchFamily="34" charset="0"/>
            </a:endParaRPr>
          </a:p>
          <a:p>
            <a:pPr defTabSz="1097280">
              <a:spcBef>
                <a:spcPts val="0"/>
              </a:spcBef>
              <a:defRPr/>
            </a:pPr>
            <a:endParaRPr lang="ru-RU" sz="1500" b="0" dirty="0">
              <a:latin typeface="Rostelecom Basis" panose="020B0503030604040103" pitchFamily="34" charset="0"/>
            </a:endParaRPr>
          </a:p>
          <a:p>
            <a:pPr defTabSz="109728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0" dirty="0">
                <a:latin typeface="Rostelecom Basis" panose="020B0503030604040103" pitchFamily="34" charset="0"/>
              </a:rPr>
              <a:t>Признать победителем закупки </a:t>
            </a:r>
            <a:r>
              <a:rPr lang="ru-RU" sz="1500" b="0" dirty="0" smtClean="0">
                <a:latin typeface="Rostelecom Basis" panose="020B0503030604040103" pitchFamily="34" charset="0"/>
              </a:rPr>
              <a:t>ООО «БИ.СИ.СИ».</a:t>
            </a:r>
            <a:endParaRPr lang="ru-RU" sz="1500" b="0" dirty="0">
              <a:latin typeface="Rostelecom Basis" panose="020B0503030604040103" pitchFamily="34" charset="0"/>
            </a:endParaRPr>
          </a:p>
          <a:p>
            <a:pPr defTabSz="109728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0" dirty="0">
                <a:latin typeface="Rostelecom Basis" panose="020B0503030604040103" pitchFamily="34" charset="0"/>
              </a:rPr>
              <a:t>Заключить договор с ООО «БИ.СИ.СИ</a:t>
            </a:r>
            <a:r>
              <a:rPr lang="ru-RU" sz="1500" b="0" dirty="0" smtClean="0">
                <a:latin typeface="Rostelecom Basis" panose="020B0503030604040103" pitchFamily="34" charset="0"/>
              </a:rPr>
              <a:t>». по </a:t>
            </a:r>
            <a:r>
              <a:rPr lang="ru-RU" sz="1500" b="0" dirty="0">
                <a:latin typeface="Rostelecom Basis" panose="020B0503030604040103" pitchFamily="34" charset="0"/>
              </a:rPr>
              <a:t>предложенной </a:t>
            </a:r>
            <a:r>
              <a:rPr lang="ru-RU" sz="1500" b="0" dirty="0" smtClean="0">
                <a:latin typeface="Rostelecom Basis" panose="020B0503030604040103" pitchFamily="34" charset="0"/>
              </a:rPr>
              <a:t>цене: 5 620 000,00 руб</a:t>
            </a:r>
            <a:r>
              <a:rPr lang="ru-RU" sz="1500" b="0" dirty="0">
                <a:latin typeface="Rostelecom Basis" panose="020B0503030604040103" pitchFamily="34" charset="0"/>
              </a:rPr>
              <a:t>., </a:t>
            </a:r>
            <a:r>
              <a:rPr lang="ru-RU" sz="1500" b="0" dirty="0" smtClean="0">
                <a:latin typeface="Rostelecom Basis" panose="020B0503030604040103" pitchFamily="34" charset="0"/>
              </a:rPr>
              <a:t>с учетом НДС</a:t>
            </a:r>
            <a:endParaRPr lang="en-US" sz="1500" b="0" dirty="0" smtClean="0">
              <a:latin typeface="Rostelecom Basis" panose="020B0503030604040103" pitchFamily="34" charset="0"/>
            </a:endParaRPr>
          </a:p>
          <a:p>
            <a:pPr algn="ctr" defTabSz="109728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00" dirty="0" smtClean="0">
              <a:latin typeface="Rostelecom Basis" panose="020B0503030604040103" pitchFamily="34" charset="0"/>
            </a:endParaRPr>
          </a:p>
          <a:p>
            <a:pPr algn="ctr" defTabSz="109728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00" dirty="0" smtClean="0">
              <a:latin typeface="Rostelecom Basis" panose="020B0503030604040103" pitchFamily="34" charset="0"/>
            </a:endParaRPr>
          </a:p>
          <a:p>
            <a:pPr defTabSz="10972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500" b="0" dirty="0">
              <a:latin typeface="Rostelecom Basis" panose="020B05030306040401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3261145" y="203262"/>
            <a:ext cx="6279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ru-RU" sz="2400" b="1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Итоговое решение </a:t>
            </a:r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по закупке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31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6gzVk1qlU2JppSbMS_tP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3626</TotalTime>
  <Words>833</Words>
  <Application>Microsoft Office PowerPoint</Application>
  <PresentationFormat>Широкоэкранный</PresentationFormat>
  <Paragraphs>162</Paragraphs>
  <Slides>11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3" baseType="lpstr">
      <vt:lpstr>Arial</vt:lpstr>
      <vt:lpstr>Calibri</vt:lpstr>
      <vt:lpstr>Calibri Light</vt:lpstr>
      <vt:lpstr>Open Sans Light</vt:lpstr>
      <vt:lpstr>Roboto Black</vt:lpstr>
      <vt:lpstr>Rostelecom Basis</vt:lpstr>
      <vt:lpstr>Rostelecom Basis Light</vt:lpstr>
      <vt:lpstr>Segoe UI</vt:lpstr>
      <vt:lpstr>Times New Roman</vt:lpstr>
      <vt:lpstr>Wingdings</vt:lpstr>
      <vt:lpstr>Тема Office</vt:lpstr>
      <vt:lpstr>Лист</vt:lpstr>
      <vt:lpstr>Презентация PowerPoint</vt:lpstr>
      <vt:lpstr>Презентация PowerPoint</vt:lpstr>
      <vt:lpstr>Презентация PowerPoint</vt:lpstr>
      <vt:lpstr>      Цель закупки: Оказание расширенного сервисного обслуживания  Системы Активации Услуг в Макрорегиональном филиале «Северо-Запад» ПАО «Ростелеком» - Система Активации Услуг на базе программного обеспечения HP IUM предназначена для автоматизации процессов подключения, отключения, и предоставления услуг физ. и юр. лицам путем управления и взаимодействия с оборудованием, системами предоставления услуги, другими системами, участвующими в процессе предоставления услуг. - Система является бизнес-критичной для оказания услуг абонентам РТК, внесена в список критичных систем Макрорегиона «Северо-Запад». Функционирует в режиме 24/7. Расширенная техническая поддержка необходима для обеспечения бесперебойной работы и устранения возникающих проблем в кратчайшие сроки. Поддержка оказывается в части действующей конфигурации и разработанной функциональности      </vt:lpstr>
      <vt:lpstr>Презентация PowerPoint</vt:lpstr>
      <vt:lpstr>Презентация PowerPoint</vt:lpstr>
      <vt:lpstr>Презентация PowerPoint</vt:lpstr>
      <vt:lpstr>Презентация PowerPoint</vt:lpstr>
      <vt:lpstr>Закрытие закупки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Новикова Анна Евгеньевна</cp:lastModifiedBy>
  <cp:revision>223</cp:revision>
  <cp:lastPrinted>2019-01-09T07:47:02Z</cp:lastPrinted>
  <dcterms:created xsi:type="dcterms:W3CDTF">2018-08-10T08:27:24Z</dcterms:created>
  <dcterms:modified xsi:type="dcterms:W3CDTF">2022-02-28T11:42:01Z</dcterms:modified>
</cp:coreProperties>
</file>