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32" r:id="rId2"/>
    <p:sldId id="334" r:id="rId3"/>
    <p:sldId id="335" r:id="rId4"/>
    <p:sldId id="295" r:id="rId5"/>
    <p:sldId id="340" r:id="rId6"/>
    <p:sldId id="333" r:id="rId7"/>
    <p:sldId id="341" r:id="rId8"/>
    <p:sldId id="342" r:id="rId9"/>
    <p:sldId id="338" r:id="rId10"/>
    <p:sldId id="337" r:id="rId11"/>
    <p:sldId id="339" r:id="rId12"/>
    <p:sldId id="336" r:id="rId13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93" userDrawn="1">
          <p15:clr>
            <a:srgbClr val="A4A3A4"/>
          </p15:clr>
        </p15:guide>
        <p15:guide id="3" orient="horz" pos="210" userDrawn="1">
          <p15:clr>
            <a:srgbClr val="A4A3A4"/>
          </p15:clr>
        </p15:guide>
        <p15:guide id="4" pos="3840" userDrawn="1">
          <p15:clr>
            <a:srgbClr val="A4A3A4"/>
          </p15:clr>
        </p15:guide>
        <p15:guide id="5" pos="7265" userDrawn="1">
          <p15:clr>
            <a:srgbClr val="A4A3A4"/>
          </p15:clr>
        </p15:guide>
        <p15:guide id="6" orient="horz" pos="4088" userDrawn="1">
          <p15:clr>
            <a:srgbClr val="A4A3A4"/>
          </p15:clr>
        </p15:guide>
        <p15:guide id="7" pos="2615" userDrawn="1">
          <p15:clr>
            <a:srgbClr val="A4A3A4"/>
          </p15:clr>
        </p15:guide>
        <p15:guide id="8" pos="2819" userDrawn="1">
          <p15:clr>
            <a:srgbClr val="A4A3A4"/>
          </p15:clr>
        </p15:guide>
        <p15:guide id="9" pos="4861" userDrawn="1">
          <p15:clr>
            <a:srgbClr val="A4A3A4"/>
          </p15:clr>
        </p15:guide>
        <p15:guide id="10" pos="5110" userDrawn="1">
          <p15:clr>
            <a:srgbClr val="A4A3A4"/>
          </p15:clr>
        </p15:guide>
        <p15:guide id="11" pos="551" userDrawn="1">
          <p15:clr>
            <a:srgbClr val="A4A3A4"/>
          </p15:clr>
        </p15:guide>
        <p15:guide id="12" pos="7151" userDrawn="1">
          <p15:clr>
            <a:srgbClr val="A4A3A4"/>
          </p15:clr>
        </p15:guide>
        <p15:guide id="13" pos="3704" userDrawn="1">
          <p15:clr>
            <a:srgbClr val="A4A3A4"/>
          </p15:clr>
        </p15:guide>
        <p15:guide id="14" pos="399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900"/>
    <a:srgbClr val="7700FF"/>
    <a:srgbClr val="273A64"/>
    <a:srgbClr val="57D9B7"/>
    <a:srgbClr val="CD0148"/>
    <a:srgbClr val="FFBCC2"/>
    <a:srgbClr val="BC104B"/>
    <a:srgbClr val="FFBE08"/>
    <a:srgbClr val="65B8DF"/>
    <a:srgbClr val="F4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26"/>
    <p:restoredTop sz="94655"/>
  </p:normalViewPr>
  <p:slideViewPr>
    <p:cSldViewPr snapToGrid="0" snapToObjects="1">
      <p:cViewPr varScale="1">
        <p:scale>
          <a:sx n="73" d="100"/>
          <a:sy n="73" d="100"/>
        </p:scale>
        <p:origin x="828" y="72"/>
      </p:cViewPr>
      <p:guideLst>
        <p:guide orient="horz" pos="2183"/>
        <p:guide pos="393"/>
        <p:guide orient="horz" pos="210"/>
        <p:guide pos="3840"/>
        <p:guide pos="7265"/>
        <p:guide orient="horz" pos="4088"/>
        <p:guide pos="2615"/>
        <p:guide pos="2819"/>
        <p:guide pos="4861"/>
        <p:guide pos="5110"/>
        <p:guide pos="551"/>
        <p:guide pos="7151"/>
        <p:guide pos="3704"/>
        <p:guide pos="399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napToObjects="1">
      <p:cViewPr varScale="1">
        <p:scale>
          <a:sx n="109" d="100"/>
          <a:sy n="109" d="100"/>
        </p:scale>
        <p:origin x="433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E95C33-D09A-A24C-AD14-69E0C5146B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337C20-7AAD-CE4C-A811-A30816B3B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FB1C2-A670-BD45-85F3-2D544473AA76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2961FB0-40FC-D941-961F-B872110ED5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69E125A-FF4F-3742-A08B-5F7148281E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C64F7-E532-A140-8B5E-155D5339A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19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07D6D-78C7-456F-91C1-B2180A3F1010}" type="datetimeFigureOut">
              <a:rPr lang="ru-RU" smtClean="0"/>
              <a:t>30.04.2021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1A03C-DE5B-41F9-8BFC-5C6E2D1742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0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AC2584A-A9FC-7D47-AC08-6F38F6240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CC133B1-1598-614B-A12D-CF9A8A26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id="{28806F49-72CD-6948-ABF5-8C14EB983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24CB9-6624-4AF0-9574-7F5090EC83C0}" type="datetime1">
              <a:rPr lang="ru-RU" smtClean="0"/>
              <a:t>30.04.2021</a:t>
            </a:fld>
            <a:endParaRPr lang="ru-RU"/>
          </a:p>
        </p:txBody>
      </p:sp>
      <p:sp>
        <p:nvSpPr>
          <p:cNvPr id="9" name="Нижний колонтитул 8">
            <a:extLst>
              <a:ext uri="{FF2B5EF4-FFF2-40B4-BE49-F238E27FC236}">
                <a16:creationId xmlns:a16="http://schemas.microsoft.com/office/drawing/2014/main" id="{F8500365-335F-6844-A0BE-7536891C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9F300244-8B1F-D741-B497-8F3ECF536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42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7DD96-6F95-B24C-BEC1-A41AB9C94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3AB6FD-DC24-7348-BDBB-14AF43D62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5912DB-250A-C148-A172-1F4D3692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FFCE4-30C0-4DF0-A695-A540FE0F0BC2}" type="datetime1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2B8230-9F69-6F46-9738-97B5D77A0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8B7DD3-B205-4C46-8599-77E31B155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461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55ABD9-3B44-1849-8E0D-BD8FBDF6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3CA304-E296-B744-905B-1443D8A9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D17271-907E-694A-8684-42DE25057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8AB7F-F5C7-4829-AA25-1BB394A27EEC}" type="datetime1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0A0CB4-CE99-6340-87EF-705AB8099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21A626-4E50-024F-8176-C7B89D23D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497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ACE3E8-49B5-5F44-B02D-501E37CE0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B9ED96-BA03-5B40-ADDE-C207C9B9A6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9C9692E-3472-054E-9969-D28E3906B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5E1B34-C16E-9D4C-B1E7-5F33671AB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33ABE-6286-44D9-873B-84BFB3EEA2C3}" type="datetime1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651E43-0FBB-2246-B237-6BF5C878A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142EF7C-E553-6040-8604-14244053D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56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7DDDFA-2927-9B47-B1AB-83CCFD19F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F69170-28EE-7046-93CB-785E19E4B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8BF5F47-526F-044C-A942-87001E9F9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9D696D0-DBE6-CC4C-893F-749665F690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75810A-B28F-0046-9431-94F6CD7D1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2C1DD55-E7CE-5C44-8CD5-C76AADE6E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97C54-D249-4F48-B81F-0791EB18DAE2}" type="datetime1">
              <a:rPr lang="ru-RU" smtClean="0"/>
              <a:t>30.04.2021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F72A36B-CBBD-9F41-9B29-AC102A387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F596616-3C57-3B48-BE66-E1B72648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74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80A32-FB18-5841-8FFC-1BAF9E93B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C791AF-AA9C-A341-B878-51F294DC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C8FE2-14D2-466D-936B-7F227F65BD33}" type="datetime1">
              <a:rPr lang="ru-RU" smtClean="0"/>
              <a:t>30.04.2021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128EE4-FD2F-7E4D-BAD9-1042624C9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3996584-DA42-DC46-9FAE-A19B009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513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D02F222-C872-CD45-9D4B-0B52DF9C1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6874-9DF2-49A6-9B0E-591F0F0970D3}" type="datetime1">
              <a:rPr lang="ru-RU" smtClean="0"/>
              <a:t>30.04.2021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4FE42B3-4A77-3D49-81C3-E3D40217C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9CB4167-355A-7D4B-8EC3-BE27AECC0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78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89DC9-6CD7-1244-A398-F9AE43EE4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D3861C-9141-5B49-8430-00D04E29D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BB456E1-C1B1-DA42-86FD-F4F3F6AA4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A6F029-860A-9040-AA8F-CA11E573F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9E6C4-AF20-4A22-A670-9EF85DB9BC17}" type="datetime1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CE93F2-994D-2341-9CF1-E9ED4B1EE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B8CD35-DD3F-324D-B7F6-C0A2ED7A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0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461ED-E914-4E4F-B631-9D8BC859D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B6CEB3D-4EB9-8E41-B01C-796F600E7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58A32F-262E-2341-AD42-D3AAB47B7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0150AF-9D8D-A343-A696-58DC9A82A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3E3A5-6C45-48AA-AA96-70956A7F2181}" type="datetime1">
              <a:rPr lang="ru-RU" smtClean="0"/>
              <a:t>30.04.2021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E48147A-020A-F649-A33F-485897244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A473C2-3D32-F341-91F9-AD518CADC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26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61A4A-AAC1-E64D-BA44-046BEB164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257744-73E2-7E40-8D74-ADE6E8EB67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C093A1-B1B6-964F-92B0-06E44216F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69F2D-70B2-4D71-A224-8A379C8A43BC}" type="datetime1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ED189-4BAF-B44C-B2A4-847D81D2D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2BC6C9-1462-5748-9F18-9003CEC62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27EE59B-C1F8-1B47-AEF4-8DCA992651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98C2A2-1537-C948-9274-9384C0914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469571-0B1E-CC45-AF6D-CE1BEF030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C3A6A-1186-42B1-962E-0B87B78E814A}" type="datetime1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6AF7F5-4419-BB4A-8575-882ED3F0E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BB15E1-500D-2444-898C-D2A6A32E6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7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214A4-FCEF-8B4D-AA0A-7A3AA4F49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D369D5-575A-EC46-A317-7D6173468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2A12E9-ED1C-6548-B1C0-43ABF1C14D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9D72F-FE26-4EC2-B1DC-6170D64C4CCF}" type="datetime1">
              <a:rPr lang="ru-RU" smtClean="0"/>
              <a:t>30.04.2021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627AC2-110E-884D-B2FA-6BE18B001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A31CF1-7764-E34C-9DF5-BA8E2CB747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1A07-E9D9-9D42-BD2F-72DC909103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57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hyperlink" Target="http://esed.rt.ru/webtop/action/properties?objectId=0901b211e545c94e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1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0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6D03DBC-3C8F-4B4F-B28A-E402C22F7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7175" y="6222257"/>
            <a:ext cx="2057400" cy="4699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EEA69D-A704-1B4C-ACD6-1B4B74D071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13" y="333375"/>
            <a:ext cx="766938" cy="1272141"/>
          </a:xfrm>
          <a:prstGeom prst="rect">
            <a:avLst/>
          </a:prstGeom>
        </p:spPr>
      </p:pic>
      <p:sp>
        <p:nvSpPr>
          <p:cNvPr id="10" name="TextBox 9"/>
          <p:cNvSpPr txBox="1"/>
          <p:nvPr>
            <p:custDataLst>
              <p:tags r:id="rId1"/>
            </p:custDataLst>
          </p:nvPr>
        </p:nvSpPr>
        <p:spPr>
          <a:xfrm>
            <a:off x="1535874" y="880656"/>
            <a:ext cx="1042881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закупки: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Поставка серверного оборудования хранения данных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Аукцион 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электронной форме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</a:t>
            </a:r>
            <a:r>
              <a:rPr lang="en-US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esed.rt.ru/webtop/action/properties?objectId=0901b211e545c94e</a:t>
            </a:r>
            <a:endParaRPr lang="ru-RU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Рассматривается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закупочной комиссией: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ЦЗК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НМЦ 6 771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277,79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долларов США с НДС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5 642 731,49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долларов США без НДС)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Лот№1. 5 326 961,04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USD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НДС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Лот№2. 1 444 316,75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USD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НДС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рассмотрения: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29.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4.20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г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ЦФО: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Шаповалов Роман Сергеевич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Директора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ДСЗ: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Бобриков Борис Борисович / Директор направления ИТ-закупок</a:t>
            </a:r>
          </a:p>
          <a:p>
            <a:pPr algn="just"/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от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Потапова Лариса Владимировна/ Менеджер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38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959915"/>
              </p:ext>
            </p:extLst>
          </p:nvPr>
        </p:nvGraphicFramePr>
        <p:xfrm>
          <a:off x="268599" y="734906"/>
          <a:ext cx="11784094" cy="526438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25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58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91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Категория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1.1.1.2 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Mid range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серверы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5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ЦФО/Блока/Департамента, для которого проводится закупка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(004) Блок Информационные технологии</a:t>
                      </a:r>
                      <a:endParaRPr lang="ru-RU" sz="1400" i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169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закупки в 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R12/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ЕСЭД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№</a:t>
                      </a:r>
                      <a:r>
                        <a:rPr lang="en-US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R12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- 130911</a:t>
                      </a:r>
                      <a:r>
                        <a:rPr lang="en-US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№ЕСЭД - 01/26/141/21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5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Начальная (максимальная) цена договора/предельная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цена закупки/лота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6 771 277,79 долларов США с НДС </a:t>
                      </a:r>
                      <a:r>
                        <a:rPr lang="ru-RU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(5 642 731,49 долларов США без НДС)</a:t>
                      </a:r>
                    </a:p>
                    <a:p>
                      <a:pPr algn="just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Лот№1. 5 326 961,04 </a:t>
                      </a:r>
                      <a:r>
                        <a:rPr lang="en-US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USD 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НДС</a:t>
                      </a:r>
                      <a:endParaRPr lang="en-US" sz="1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Лот№2. 1 444 316,75 </a:t>
                      </a:r>
                      <a:r>
                        <a:rPr lang="en-US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USD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НДС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0722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Участниками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закупки могут быть только субъекты МСП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2176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Рамочный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договор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i="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1345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действия договора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года с даты подписания договора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Поставка по Заказам – не более 60 календарных дней с даты подписания Заказа</a:t>
                      </a:r>
                      <a:endParaRPr lang="ru-RU" sz="1400" b="0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64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Порядок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оплаты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Условия оплаты типовые.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100%  постоплата -</a:t>
                      </a:r>
                      <a:r>
                        <a:rPr lang="ru-RU" sz="1400" kern="1200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течение 90 кал. дней (15 раб. дней, если победитель МСП)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955979">
                <a:tc>
                  <a:txBody>
                    <a:bodyPr/>
                    <a:lstStyle/>
                    <a:p>
                      <a:pPr algn="l"/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Остаток бюджета текущего года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 указанием статьи расходов)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Код статьи/проекта</a:t>
                      </a:r>
                      <a:r>
                        <a:rPr lang="ru-RU" sz="14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 закупка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рамочная, заказы могут оформляться с различных инвестиционных проектов</a:t>
                      </a:r>
                      <a:endParaRPr lang="ru-RU" sz="1400" kern="120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57529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48603" y="276896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Открытие закупки</a:t>
            </a:r>
          </a:p>
        </p:txBody>
      </p:sp>
    </p:spTree>
    <p:extLst>
      <p:ext uri="{BB962C8B-B14F-4D97-AF65-F5344CB8AC3E}">
        <p14:creationId xmlns:p14="http://schemas.microsoft.com/office/powerpoint/2010/main" val="1724922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617333"/>
              </p:ext>
            </p:extLst>
          </p:nvPr>
        </p:nvGraphicFramePr>
        <p:xfrm>
          <a:off x="180109" y="837955"/>
          <a:ext cx="11774468" cy="339234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3158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58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73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564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заявки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установлено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№ 1: 68 000 (Шестьдесят восемь тысяч) долларов США (БГ или ДС).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№ 2: 27 000 (Двадцать семь тысяч) долларов США (БГ или ДС).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692763"/>
                  </a:ext>
                </a:extLst>
              </a:tr>
              <a:tr h="295564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исполнения договора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не установлено (100% постоплата).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6191127"/>
                  </a:ext>
                </a:extLst>
              </a:tr>
              <a:tr h="63445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Возможное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количество победителей закупки, распределение объемов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1 – 2 Победителя;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Лот 2 – 1 Победитель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Параметры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(ранее) действующего договора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Отсутствует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199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Отборочные требования к участникам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дополнительные и специальные требования к участникам  не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установлены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29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оценки заявок, их</a:t>
                      </a:r>
                      <a:r>
                        <a:rPr lang="ru-RU" sz="14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значимость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Цена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договора – 100%  (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Коэффициент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снижения)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9353" y="169527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Открытие закупки</a:t>
            </a:r>
          </a:p>
        </p:txBody>
      </p:sp>
    </p:spTree>
    <p:extLst>
      <p:ext uri="{BB962C8B-B14F-4D97-AF65-F5344CB8AC3E}">
        <p14:creationId xmlns:p14="http://schemas.microsoft.com/office/powerpoint/2010/main" val="38681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8E2884-E17C-EB44-8F71-F561E40C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638770"/>
              </p:ext>
            </p:extLst>
          </p:nvPr>
        </p:nvGraphicFramePr>
        <p:xfrm>
          <a:off x="167571" y="289592"/>
          <a:ext cx="11844861" cy="595735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78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56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1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060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Наименование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потенциального победителя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ИНН/Наименование организации: 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060">
                <a:tc>
                  <a:txBody>
                    <a:bodyPr/>
                    <a:lstStyle/>
                    <a:p>
                      <a:pPr algn="l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Порядок распределения объемов (если несколько победителей)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 1 - 2 победителя (распределение объемов в зависимости от разницы коэффициентов снижения 1-го и 2-го Победителей);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Лот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2 – 1 победитель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934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участников (не заполняется при открытии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 (шесть)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6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Количество переторжек (не заполняется при открытии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закупки)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 (четыре)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algn="l"/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Действующий подрядчик/поставщик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Отсутствует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Параметры действующего договора (№,сумма,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срок действия, </a:t>
                      </a: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дата заключения,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остатки по действующему договору)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Отсутствует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Цена договора, предложенная</a:t>
                      </a:r>
                      <a:r>
                        <a:rPr lang="ru-RU" sz="14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потенциальным победителем (с учетом НДС/без учета НДС)</a:t>
                      </a:r>
                      <a:endParaRPr lang="ru-RU" sz="1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Аукционный торг 12.05.21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Для какого ЦФО/Блока/Департамента проводится закупка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КЦ – Подразделения по работе с корпоративными и государственными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сегментами –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Проектный офис по развитию платформы видеонаблюдения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Заказчик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КЦ – Подразделения по работе с корпоративными и государственными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сегментами –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Проектный офис по развитию платформы видеонаблюдения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Инициатор закупки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Шаповалов Р.С., директор центра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06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Ответственный закупщик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Потапова Л.В., менеджер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5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DEBB9F-436E-794B-A60A-0CD2F25F0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92057" y="6278726"/>
            <a:ext cx="2057400" cy="4699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891456" y="937211"/>
            <a:ext cx="9260944" cy="1648852"/>
          </a:xfrm>
        </p:spPr>
        <p:txBody>
          <a:bodyPr>
            <a:noAutofit/>
          </a:bodyPr>
          <a:lstStyle/>
          <a:p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обоснования потребностей:</a:t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/>
            </a:r>
            <a:b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</a:br>
            <a:endParaRPr lang="en-US" sz="220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32112" y="4451901"/>
            <a:ext cx="98815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Кем принято Решение: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00980" y="4590339"/>
            <a:ext cx="9812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Руководство блока ИТ</a:t>
            </a:r>
            <a:endParaRPr lang="ru-RU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6" name="Add..."/>
          <p:cNvGrpSpPr/>
          <p:nvPr/>
        </p:nvGrpSpPr>
        <p:grpSpPr>
          <a:xfrm>
            <a:off x="1019742" y="1255224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17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20" name="Add..."/>
          <p:cNvGrpSpPr/>
          <p:nvPr/>
        </p:nvGrpSpPr>
        <p:grpSpPr>
          <a:xfrm>
            <a:off x="1014979" y="4039518"/>
            <a:ext cx="506412" cy="506413"/>
            <a:chOff x="5110163" y="3934460"/>
            <a:chExt cx="506412" cy="506413"/>
          </a:xfrm>
          <a:solidFill>
            <a:schemeClr val="accent2"/>
          </a:solidFill>
        </p:grpSpPr>
        <p:sp>
          <p:nvSpPr>
            <p:cNvPr id="21" name="Freeform 278"/>
            <p:cNvSpPr>
              <a:spLocks/>
            </p:cNvSpPr>
            <p:nvPr/>
          </p:nvSpPr>
          <p:spPr bwMode="auto">
            <a:xfrm>
              <a:off x="5110163" y="3934460"/>
              <a:ext cx="496887" cy="506413"/>
            </a:xfrm>
            <a:custGeom>
              <a:avLst/>
              <a:gdLst/>
              <a:ahLst/>
              <a:cxnLst>
                <a:cxn ang="0">
                  <a:pos x="226" y="164"/>
                </a:cxn>
                <a:cxn ang="0">
                  <a:pos x="128" y="232"/>
                </a:cxn>
                <a:cxn ang="0">
                  <a:pos x="24" y="128"/>
                </a:cxn>
                <a:cxn ang="0">
                  <a:pos x="128" y="24"/>
                </a:cxn>
                <a:cxn ang="0">
                  <a:pos x="226" y="92"/>
                </a:cxn>
                <a:cxn ang="0">
                  <a:pos x="226" y="92"/>
                </a:cxn>
                <a:cxn ang="0">
                  <a:pos x="241" y="100"/>
                </a:cxn>
                <a:cxn ang="0">
                  <a:pos x="249" y="84"/>
                </a:cxn>
                <a:cxn ang="0">
                  <a:pos x="249" y="84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128" y="256"/>
                </a:cxn>
                <a:cxn ang="0">
                  <a:pos x="249" y="172"/>
                </a:cxn>
                <a:cxn ang="0">
                  <a:pos x="249" y="172"/>
                </a:cxn>
                <a:cxn ang="0">
                  <a:pos x="241" y="157"/>
                </a:cxn>
                <a:cxn ang="0">
                  <a:pos x="226" y="164"/>
                </a:cxn>
              </a:cxnLst>
              <a:rect l="0" t="0" r="r" b="b"/>
              <a:pathLst>
                <a:path w="251" h="256">
                  <a:moveTo>
                    <a:pt x="226" y="164"/>
                  </a:moveTo>
                  <a:cubicBezTo>
                    <a:pt x="211" y="205"/>
                    <a:pt x="172" y="232"/>
                    <a:pt x="128" y="232"/>
                  </a:cubicBezTo>
                  <a:cubicBezTo>
                    <a:pt x="71" y="232"/>
                    <a:pt x="24" y="186"/>
                    <a:pt x="24" y="128"/>
                  </a:cubicBezTo>
                  <a:cubicBezTo>
                    <a:pt x="24" y="71"/>
                    <a:pt x="71" y="24"/>
                    <a:pt x="128" y="24"/>
                  </a:cubicBezTo>
                  <a:cubicBezTo>
                    <a:pt x="172" y="24"/>
                    <a:pt x="211" y="52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8" y="99"/>
                    <a:pt x="235" y="102"/>
                    <a:pt x="241" y="100"/>
                  </a:cubicBezTo>
                  <a:cubicBezTo>
                    <a:pt x="248" y="97"/>
                    <a:pt x="251" y="90"/>
                    <a:pt x="249" y="84"/>
                  </a:cubicBezTo>
                  <a:cubicBezTo>
                    <a:pt x="249" y="84"/>
                    <a:pt x="249" y="84"/>
                    <a:pt x="249" y="84"/>
                  </a:cubicBezTo>
                  <a:cubicBezTo>
                    <a:pt x="230" y="34"/>
                    <a:pt x="182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182" y="256"/>
                    <a:pt x="230" y="223"/>
                    <a:pt x="249" y="172"/>
                  </a:cubicBezTo>
                  <a:cubicBezTo>
                    <a:pt x="249" y="172"/>
                    <a:pt x="249" y="172"/>
                    <a:pt x="249" y="172"/>
                  </a:cubicBezTo>
                  <a:cubicBezTo>
                    <a:pt x="251" y="166"/>
                    <a:pt x="248" y="159"/>
                    <a:pt x="241" y="157"/>
                  </a:cubicBezTo>
                  <a:cubicBezTo>
                    <a:pt x="235" y="155"/>
                    <a:pt x="228" y="158"/>
                    <a:pt x="226" y="16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Freeform 279"/>
            <p:cNvSpPr>
              <a:spLocks/>
            </p:cNvSpPr>
            <p:nvPr/>
          </p:nvSpPr>
          <p:spPr bwMode="auto">
            <a:xfrm>
              <a:off x="5338763" y="4053523"/>
              <a:ext cx="47625" cy="26828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12" y="136"/>
                </a:cxn>
                <a:cxn ang="0">
                  <a:pos x="24" y="124"/>
                </a:cxn>
                <a:cxn ang="0">
                  <a:pos x="24" y="124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</a:cxnLst>
              <a:rect l="0" t="0" r="r" b="b"/>
              <a:pathLst>
                <a:path w="24" h="136">
                  <a:moveTo>
                    <a:pt x="0" y="12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1"/>
                    <a:pt x="6" y="136"/>
                    <a:pt x="12" y="136"/>
                  </a:cubicBezTo>
                  <a:cubicBezTo>
                    <a:pt x="19" y="136"/>
                    <a:pt x="24" y="131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80"/>
            <p:cNvSpPr>
              <a:spLocks noEditPoints="1"/>
            </p:cNvSpPr>
            <p:nvPr/>
          </p:nvSpPr>
          <p:spPr bwMode="auto">
            <a:xfrm>
              <a:off x="5229225" y="4164648"/>
              <a:ext cx="387350" cy="46038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172" y="12"/>
                </a:cxn>
                <a:cxn ang="0">
                  <a:pos x="184" y="24"/>
                </a:cxn>
                <a:cxn ang="0">
                  <a:pos x="196" y="12"/>
                </a:cxn>
                <a:cxn ang="0">
                  <a:pos x="184" y="0"/>
                </a:cxn>
                <a:cxn ang="0">
                  <a:pos x="124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4" y="24"/>
                </a:cxn>
                <a:cxn ang="0">
                  <a:pos x="136" y="12"/>
                </a:cxn>
                <a:cxn ang="0">
                  <a:pos x="124" y="0"/>
                </a:cxn>
              </a:cxnLst>
              <a:rect l="0" t="0" r="r" b="b"/>
              <a:pathLst>
                <a:path w="196" h="24">
                  <a:moveTo>
                    <a:pt x="184" y="0"/>
                  </a:moveTo>
                  <a:cubicBezTo>
                    <a:pt x="178" y="0"/>
                    <a:pt x="172" y="6"/>
                    <a:pt x="172" y="12"/>
                  </a:cubicBezTo>
                  <a:cubicBezTo>
                    <a:pt x="172" y="19"/>
                    <a:pt x="178" y="24"/>
                    <a:pt x="184" y="24"/>
                  </a:cubicBezTo>
                  <a:cubicBezTo>
                    <a:pt x="191" y="24"/>
                    <a:pt x="196" y="19"/>
                    <a:pt x="196" y="12"/>
                  </a:cubicBezTo>
                  <a:cubicBezTo>
                    <a:pt x="196" y="6"/>
                    <a:pt x="191" y="0"/>
                    <a:pt x="184" y="0"/>
                  </a:cubicBezTo>
                  <a:close/>
                  <a:moveTo>
                    <a:pt x="12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1" y="24"/>
                    <a:pt x="136" y="19"/>
                    <a:pt x="136" y="12"/>
                  </a:cubicBezTo>
                  <a:cubicBezTo>
                    <a:pt x="136" y="6"/>
                    <a:pt x="131" y="0"/>
                    <a:pt x="124" y="0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475546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Обоснование целесообразности проведения закупки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5</a:t>
            </a:fld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215517"/>
              </p:ext>
            </p:extLst>
          </p:nvPr>
        </p:nvGraphicFramePr>
        <p:xfrm>
          <a:off x="2430087" y="1874801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Лист" showAsIcon="1" r:id="rId5" imgW="914400" imgH="771480" progId="Excel.Sheet.12">
                  <p:embed/>
                </p:oleObj>
              </mc:Choice>
              <mc:Fallback>
                <p:oleObj name="Лист" showAsIcon="1" r:id="rId5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30087" y="1874801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3894386"/>
              </p:ext>
            </p:extLst>
          </p:nvPr>
        </p:nvGraphicFramePr>
        <p:xfrm>
          <a:off x="4321543" y="1844669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Лист" showAsIcon="1" r:id="rId7" imgW="914400" imgH="771480" progId="Excel.Sheet.12">
                  <p:embed/>
                </p:oleObj>
              </mc:Choice>
              <mc:Fallback>
                <p:oleObj name="Лист" showAsIcon="1" r:id="rId7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21543" y="1844669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19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99852" y="234871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Расчет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НМЦ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6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15840" y="1302242"/>
            <a:ext cx="10942760" cy="340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115000"/>
              </a:lnSpc>
              <a:spcAft>
                <a:spcPts val="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НМЦ сформирована на основании полученных ТКП от потенциальных участников закупочной процедуры.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7489995"/>
              </p:ext>
            </p:extLst>
          </p:nvPr>
        </p:nvGraphicFramePr>
        <p:xfrm>
          <a:off x="2430087" y="1874801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Лист" showAsIcon="1" r:id="rId5" imgW="914400" imgH="771480" progId="Excel.Sheet.12">
                  <p:embed/>
                </p:oleObj>
              </mc:Choice>
              <mc:Fallback>
                <p:oleObj name="Лист" showAsIcon="1" r:id="rId5" imgW="914400" imgH="771480" progId="Excel.Sheet.12">
                  <p:embed/>
                  <p:pic>
                    <p:nvPicPr>
                      <p:cNvPr id="3" name="Объект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30087" y="1874801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929199"/>
              </p:ext>
            </p:extLst>
          </p:nvPr>
        </p:nvGraphicFramePr>
        <p:xfrm>
          <a:off x="4321543" y="1844669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Лист" showAsIcon="1" r:id="rId7" imgW="914400" imgH="771480" progId="Excel.Sheet.12">
                  <p:embed/>
                </p:oleObj>
              </mc:Choice>
              <mc:Fallback>
                <p:oleObj name="Лист" showAsIcon="1" r:id="rId7" imgW="914400" imgH="771480" progId="Excel.Sheet.12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21543" y="1844669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040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156DB9-F525-B945-A256-3102FC1E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370479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Рассмотрение </a:t>
            </a:r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заявок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претендентов. Лот 1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7</a:t>
            </a:fld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429561"/>
              </p:ext>
            </p:extLst>
          </p:nvPr>
        </p:nvGraphicFramePr>
        <p:xfrm>
          <a:off x="828961" y="832144"/>
          <a:ext cx="10685014" cy="4991925"/>
        </p:xfrm>
        <a:graphic>
          <a:graphicData uri="http://schemas.openxmlformats.org/drawingml/2006/table">
            <a:tbl>
              <a:tblPr/>
              <a:tblGrid>
                <a:gridCol w="1336034">
                  <a:extLst>
                    <a:ext uri="{9D8B030D-6E8A-4147-A177-3AD203B41FA5}">
                      <a16:colId xmlns:a16="http://schemas.microsoft.com/office/drawing/2014/main" val="1106637880"/>
                    </a:ext>
                  </a:extLst>
                </a:gridCol>
                <a:gridCol w="2354754">
                  <a:extLst>
                    <a:ext uri="{9D8B030D-6E8A-4147-A177-3AD203B41FA5}">
                      <a16:colId xmlns:a16="http://schemas.microsoft.com/office/drawing/2014/main" val="1370681623"/>
                    </a:ext>
                  </a:extLst>
                </a:gridCol>
                <a:gridCol w="1750422">
                  <a:extLst>
                    <a:ext uri="{9D8B030D-6E8A-4147-A177-3AD203B41FA5}">
                      <a16:colId xmlns:a16="http://schemas.microsoft.com/office/drawing/2014/main" val="492414860"/>
                    </a:ext>
                  </a:extLst>
                </a:gridCol>
                <a:gridCol w="1240972">
                  <a:extLst>
                    <a:ext uri="{9D8B030D-6E8A-4147-A177-3AD203B41FA5}">
                      <a16:colId xmlns:a16="http://schemas.microsoft.com/office/drawing/2014/main" val="2215280364"/>
                    </a:ext>
                  </a:extLst>
                </a:gridCol>
                <a:gridCol w="4002832">
                  <a:extLst>
                    <a:ext uri="{9D8B030D-6E8A-4147-A177-3AD203B41FA5}">
                      <a16:colId xmlns:a16="http://schemas.microsoft.com/office/drawing/2014/main" val="1775156547"/>
                    </a:ext>
                  </a:extLst>
                </a:gridCol>
              </a:tblGrid>
              <a:tr h="208074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№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 Поставка серверного оборудования хранения данных (32 накопителя)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444423"/>
                  </a:ext>
                </a:extLst>
              </a:tr>
              <a:tr h="436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Участник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Производитель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редлагаемого оборудования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Соответствие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требованиям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Предложение о допуске/отклонении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0884010"/>
                  </a:ext>
                </a:extLst>
              </a:tr>
              <a:tr h="218478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5 326 961,04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Унитех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РИКОР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Допуск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645482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АО "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Крафтвэй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корпорэйшн</a:t>
                      </a:r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ПЛС"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Kraftway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Допуск</a:t>
                      </a:r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6653053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АО "НВБС"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GAGAR&gt;IN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25,40, 54 Технических требований: Все конфигурации серверов не соответствуют требованию о наличии в каждом сервере не менее двух блоков питания со схемой резервирования 2N; 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п. 27 Технических требований: Наличие функции замены неисправных компонент, таких как: накопители, блоки питания, вентиляторы, без прерывания работы сервера. Из-за ограничений платформы OCP замена вентиляторов в сервере возможна только с приостановкой его работы;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23, 38, 52 Технических требований: высота сервера должна быть не более 4U. В случае использования адаптера для установки одного сервера в стойку 19” потребуется смонтировать в стойку шасси 5RU + JBOD 4OU, что не </a:t>
                      </a: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соответствует техническим требованиям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по высоте одного сервера хранения.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0987844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"РТК ЦТ"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YADRO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604370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"ТИРС"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Гравитон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4683515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ООО "Систематика"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ПК </a:t>
                      </a:r>
                      <a:r>
                        <a:rPr lang="ru-RU" sz="12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Аквариус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8909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269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156DB9-F525-B945-A256-3102FC1EA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583668" y="370479"/>
            <a:ext cx="101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Рассмотрение </a:t>
            </a:r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заявок </a:t>
            </a:r>
            <a:r>
              <a:rPr lang="ru-RU" sz="2400" b="1" dirty="0" smtClean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претендентов. Лот 2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8</a:t>
            </a:fld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626989"/>
              </p:ext>
            </p:extLst>
          </p:nvPr>
        </p:nvGraphicFramePr>
        <p:xfrm>
          <a:off x="828961" y="832144"/>
          <a:ext cx="10685014" cy="4554969"/>
        </p:xfrm>
        <a:graphic>
          <a:graphicData uri="http://schemas.openxmlformats.org/drawingml/2006/table">
            <a:tbl>
              <a:tblPr/>
              <a:tblGrid>
                <a:gridCol w="1336034">
                  <a:extLst>
                    <a:ext uri="{9D8B030D-6E8A-4147-A177-3AD203B41FA5}">
                      <a16:colId xmlns:a16="http://schemas.microsoft.com/office/drawing/2014/main" val="1106637880"/>
                    </a:ext>
                  </a:extLst>
                </a:gridCol>
                <a:gridCol w="2354754">
                  <a:extLst>
                    <a:ext uri="{9D8B030D-6E8A-4147-A177-3AD203B41FA5}">
                      <a16:colId xmlns:a16="http://schemas.microsoft.com/office/drawing/2014/main" val="1370681623"/>
                    </a:ext>
                  </a:extLst>
                </a:gridCol>
                <a:gridCol w="1750422">
                  <a:extLst>
                    <a:ext uri="{9D8B030D-6E8A-4147-A177-3AD203B41FA5}">
                      <a16:colId xmlns:a16="http://schemas.microsoft.com/office/drawing/2014/main" val="492414860"/>
                    </a:ext>
                  </a:extLst>
                </a:gridCol>
                <a:gridCol w="1240972">
                  <a:extLst>
                    <a:ext uri="{9D8B030D-6E8A-4147-A177-3AD203B41FA5}">
                      <a16:colId xmlns:a16="http://schemas.microsoft.com/office/drawing/2014/main" val="2215280364"/>
                    </a:ext>
                  </a:extLst>
                </a:gridCol>
                <a:gridCol w="4002832">
                  <a:extLst>
                    <a:ext uri="{9D8B030D-6E8A-4147-A177-3AD203B41FA5}">
                      <a16:colId xmlns:a16="http://schemas.microsoft.com/office/drawing/2014/main" val="1775156547"/>
                    </a:ext>
                  </a:extLst>
                </a:gridCol>
              </a:tblGrid>
              <a:tr h="208074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ЛОТ №2. Поставка серверного оборудования хранения данных (60 накопителей)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4473202"/>
                  </a:ext>
                </a:extLst>
              </a:tr>
              <a:tr h="4369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НМЦ,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USD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 НДС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Участник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Производитель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редлагаемого оборудования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Соответствие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требованиям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Предложение о допуске/отклонении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9560510"/>
                  </a:ext>
                </a:extLst>
              </a:tr>
              <a:tr h="21847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799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238,00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АО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Крафтвэй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корпорэйшн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ПЛС"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Kraftway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89319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АО "НВБС"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GAGAR&gt;IN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25,40, 54 Технических требований: Все конфигурации серверов не соответствуют требованию о наличии в каждом сервере не менее двух блоков питания со схемой резервирования 2N; 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п. 27 Технических требований: Наличие функции замены неисправных компонент, таких как: накопители, блоки питания, вентиляторы, без прерывания работы сервера. Из-за ограничений платформы OCP замена вентиляторов в сервере возможна только с приостановкой его работы;</a:t>
                      </a:r>
                    </a:p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 соответствие 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п.п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 23, 38, 52 Технических требований: высота сервера должна быть не более 4U. В случае использования адаптера для установки одного сервера в стойку 19” потребуется смонтировать в стойку шасси 5RU + JBOD 4OU, что не соответствует техническим требованиям по высоте одного сервера хранения.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3838156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ООО "ТИРС"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Гравитон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1485674"/>
                  </a:ext>
                </a:extLst>
              </a:tr>
              <a:tr h="218478"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ООО "Систематика"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ПК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Аквариус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Соответствует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Допуск</a:t>
                      </a:r>
                      <a:endParaRPr kumimoji="0" lang="en-US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338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559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-11153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557B09-09B6-4E42-B12E-72D8A2176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180109" y="760250"/>
          <a:ext cx="11774468" cy="534788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555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18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73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Параметры закупки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Описание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178"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№ Закупки в ЕИС</a:t>
                      </a:r>
                      <a:endParaRPr lang="ru-RU" sz="1500" baseline="0" dirty="0"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ru-RU" sz="1400" b="0" i="1" kern="1200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ostelecom Basis Light" panose="020B0303030604040103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692763"/>
                  </a:ext>
                </a:extLst>
              </a:tr>
              <a:tr h="1772141"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Результаты</a:t>
                      </a:r>
                      <a:r>
                        <a:rPr lang="ru-RU" sz="1500" baseline="0" dirty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 рассмотрения заявок</a:t>
                      </a:r>
                      <a:endParaRPr lang="ru-RU" sz="1500" dirty="0"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1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5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Информация о переторжке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kern="1200" dirty="0">
                          <a:solidFill>
                            <a:schemeClr val="dk1"/>
                          </a:solidFill>
                          <a:latin typeface="Rostelecom Basis Light" panose="020B0303030604040103" pitchFamily="34" charset="0"/>
                          <a:ea typeface="+mn-ea"/>
                          <a:cs typeface="Arial" panose="020B0604020202020204" pitchFamily="34" charset="0"/>
                        </a:rPr>
                        <a:t>Проведено __ переторжек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788383"/>
                  </a:ext>
                </a:extLst>
              </a:tr>
              <a:tr h="20501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Результаты оценки заявок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ostelecom Basis Light" panose="020B0303030604040103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39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cs typeface="Arial" panose="020B0604020202020204" pitchFamily="34" charset="0"/>
                        </a:rPr>
                        <a:t>Наименование потенциального победителя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i="1" kern="1200" baseline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ostelecom Basis Light" panose="020B0303030604040103" pitchFamily="34" charset="0"/>
                          <a:ea typeface="+mn-ea"/>
                          <a:cs typeface="Arial" panose="020B0604020202020204" pitchFamily="34" charset="0"/>
                        </a:rPr>
                        <a:t>Указать наименование потенциального победителя (если их несколько, указываются все)</a:t>
                      </a:r>
                      <a:endParaRPr lang="ru-RU" sz="1400" i="1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ostelecom Basis Light" panose="020B0303030604040103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113197"/>
                  </a:ext>
                </a:extLst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8977" y="188114"/>
            <a:ext cx="10515600" cy="45801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>
                <a:solidFill>
                  <a:schemeClr val="dk1"/>
                </a:solidFill>
                <a:latin typeface="Rostelecom Basis" panose="020B0503030604040103" pitchFamily="34" charset="0"/>
                <a:ea typeface="+mn-ea"/>
                <a:cs typeface="Segoe UI" panose="020B0502040204020203" pitchFamily="34" charset="0"/>
              </a:rPr>
              <a:t>Закрытие закупки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4822258" y="1603866"/>
          <a:ext cx="6978315" cy="1444623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326105">
                  <a:extLst>
                    <a:ext uri="{9D8B030D-6E8A-4147-A177-3AD203B41FA5}">
                      <a16:colId xmlns:a16="http://schemas.microsoft.com/office/drawing/2014/main" val="3226445754"/>
                    </a:ext>
                  </a:extLst>
                </a:gridCol>
                <a:gridCol w="2326105">
                  <a:extLst>
                    <a:ext uri="{9D8B030D-6E8A-4147-A177-3AD203B41FA5}">
                      <a16:colId xmlns:a16="http://schemas.microsoft.com/office/drawing/2014/main" val="3419156689"/>
                    </a:ext>
                  </a:extLst>
                </a:gridCol>
                <a:gridCol w="2326105">
                  <a:extLst>
                    <a:ext uri="{9D8B030D-6E8A-4147-A177-3AD203B41FA5}">
                      <a16:colId xmlns:a16="http://schemas.microsoft.com/office/drawing/2014/main" val="3760058556"/>
                    </a:ext>
                  </a:extLst>
                </a:gridCol>
              </a:tblGrid>
              <a:tr h="32914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latin typeface="Rostelecom Basis Light" panose="020B0303030604040103" pitchFamily="34" charset="0"/>
                        </a:rPr>
                        <a:t>Наименование участника (или идентификационный номер)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latin typeface="Rostelecom Basis Light" panose="020B0303030604040103" pitchFamily="34" charset="0"/>
                        </a:rPr>
                        <a:t>Результаты</a:t>
                      </a:r>
                      <a:r>
                        <a:rPr lang="ru-RU" sz="1200" b="0" baseline="0" dirty="0">
                          <a:latin typeface="Rostelecom Basis Light" panose="020B0303030604040103" pitchFamily="34" charset="0"/>
                        </a:rPr>
                        <a:t> рассмотрения заявок</a:t>
                      </a:r>
                      <a:endParaRPr lang="ru-RU" sz="1200" b="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latin typeface="Rostelecom Basis Light" panose="020B0303030604040103" pitchFamily="34" charset="0"/>
                        </a:rPr>
                        <a:t>Причина отклонения заявки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069087"/>
                  </a:ext>
                </a:extLst>
              </a:tr>
              <a:tr h="329141"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i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ostelecom Basis Light" panose="020B0303030604040103" pitchFamily="34" charset="0"/>
                        </a:rPr>
                        <a:t>Указать: «допущен/отклонен»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i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ostelecom Basis Light" panose="020B0303030604040103" pitchFamily="34" charset="0"/>
                        </a:rPr>
                        <a:t>Указать кратко причину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6583365"/>
                  </a:ext>
                </a:extLst>
              </a:tr>
              <a:tr h="329141"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6895979"/>
                  </a:ext>
                </a:extLst>
              </a:tr>
              <a:tr h="329141"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Rostelecom Basis Light" panose="020B0303030604040103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93656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4822258" y="3712816"/>
          <a:ext cx="6978316" cy="1730988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011679">
                  <a:extLst>
                    <a:ext uri="{9D8B030D-6E8A-4147-A177-3AD203B41FA5}">
                      <a16:colId xmlns:a16="http://schemas.microsoft.com/office/drawing/2014/main" val="2567644302"/>
                    </a:ext>
                  </a:extLst>
                </a:gridCol>
                <a:gridCol w="1501541">
                  <a:extLst>
                    <a:ext uri="{9D8B030D-6E8A-4147-A177-3AD203B41FA5}">
                      <a16:colId xmlns:a16="http://schemas.microsoft.com/office/drawing/2014/main" val="3374590635"/>
                    </a:ext>
                  </a:extLst>
                </a:gridCol>
                <a:gridCol w="1087654">
                  <a:extLst>
                    <a:ext uri="{9D8B030D-6E8A-4147-A177-3AD203B41FA5}">
                      <a16:colId xmlns:a16="http://schemas.microsoft.com/office/drawing/2014/main" val="3407235097"/>
                    </a:ext>
                  </a:extLst>
                </a:gridCol>
                <a:gridCol w="981779">
                  <a:extLst>
                    <a:ext uri="{9D8B030D-6E8A-4147-A177-3AD203B41FA5}">
                      <a16:colId xmlns:a16="http://schemas.microsoft.com/office/drawing/2014/main" val="1827309720"/>
                    </a:ext>
                  </a:extLst>
                </a:gridCol>
                <a:gridCol w="1395663">
                  <a:extLst>
                    <a:ext uri="{9D8B030D-6E8A-4147-A177-3AD203B41FA5}">
                      <a16:colId xmlns:a16="http://schemas.microsoft.com/office/drawing/2014/main" val="4081796183"/>
                    </a:ext>
                  </a:extLst>
                </a:gridCol>
              </a:tblGrid>
              <a:tr h="794740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latin typeface="Rostelecom Basis Light" panose="020B0303030604040103" pitchFamily="34" charset="0"/>
                        </a:rPr>
                        <a:t>Наименование участника (или идентификационный номер)</a:t>
                      </a:r>
                    </a:p>
                    <a:p>
                      <a:pPr marL="0" algn="ctr" defTabSz="914400" rtl="0" eaLnBrk="1" latinLnBrk="0" hangingPunct="1"/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Критерий</a:t>
                      </a:r>
                      <a:r>
                        <a:rPr lang="ru-RU" sz="1200" b="0" kern="1200" baseline="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оценки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Вес</a:t>
                      </a:r>
                      <a:r>
                        <a:rPr lang="ru-RU" sz="1200" b="0" kern="1200" baseline="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критерия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Итоговый балл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Место</a:t>
                      </a:r>
                      <a:r>
                        <a:rPr lang="ru-RU" sz="1200" b="0" kern="1200" baseline="0" dirty="0">
                          <a:solidFill>
                            <a:schemeClr val="tx1"/>
                          </a:solidFill>
                          <a:latin typeface="Rostelecom Basis Light" panose="020B0303030604040103" pitchFamily="34" charset="0"/>
                          <a:ea typeface="+mn-ea"/>
                          <a:cs typeface="+mn-cs"/>
                        </a:rPr>
                        <a:t> участника в рейтинге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703742"/>
                  </a:ext>
                </a:extLst>
              </a:tr>
              <a:tr h="30267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8468126"/>
                  </a:ext>
                </a:extLst>
              </a:tr>
              <a:tr h="30267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357672"/>
                  </a:ext>
                </a:extLst>
              </a:tr>
              <a:tr h="30267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ru-RU" sz="1200" kern="1200" dirty="0">
                        <a:solidFill>
                          <a:schemeClr val="tx1"/>
                        </a:solidFill>
                        <a:latin typeface="Rostelecom Basis Light" panose="020B0303030604040103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41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8996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17456" y="4363329"/>
            <a:ext cx="788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Возможно указание экономии в целом по договору или по каждой позиции.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200522" y="565392"/>
            <a:ext cx="9938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Экономия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10</a:t>
            </a:fld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88767" y="1428524"/>
          <a:ext cx="11487597" cy="211757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267946">
                  <a:extLst>
                    <a:ext uri="{9D8B030D-6E8A-4147-A177-3AD203B41FA5}">
                      <a16:colId xmlns:a16="http://schemas.microsoft.com/office/drawing/2014/main" val="3141974788"/>
                    </a:ext>
                  </a:extLst>
                </a:gridCol>
                <a:gridCol w="1485038">
                  <a:extLst>
                    <a:ext uri="{9D8B030D-6E8A-4147-A177-3AD203B41FA5}">
                      <a16:colId xmlns:a16="http://schemas.microsoft.com/office/drawing/2014/main" val="1357454584"/>
                    </a:ext>
                  </a:extLst>
                </a:gridCol>
                <a:gridCol w="1797966">
                  <a:extLst>
                    <a:ext uri="{9D8B030D-6E8A-4147-A177-3AD203B41FA5}">
                      <a16:colId xmlns:a16="http://schemas.microsoft.com/office/drawing/2014/main" val="1695173417"/>
                    </a:ext>
                  </a:extLst>
                </a:gridCol>
                <a:gridCol w="1315891">
                  <a:extLst>
                    <a:ext uri="{9D8B030D-6E8A-4147-A177-3AD203B41FA5}">
                      <a16:colId xmlns:a16="http://schemas.microsoft.com/office/drawing/2014/main" val="3689616177"/>
                    </a:ext>
                  </a:extLst>
                </a:gridCol>
                <a:gridCol w="2558663">
                  <a:extLst>
                    <a:ext uri="{9D8B030D-6E8A-4147-A177-3AD203B41FA5}">
                      <a16:colId xmlns:a16="http://schemas.microsoft.com/office/drawing/2014/main" val="2184333657"/>
                    </a:ext>
                  </a:extLst>
                </a:gridCol>
                <a:gridCol w="2062093">
                  <a:extLst>
                    <a:ext uri="{9D8B030D-6E8A-4147-A177-3AD203B41FA5}">
                      <a16:colId xmlns:a16="http://schemas.microsoft.com/office/drawing/2014/main" val="462915926"/>
                    </a:ext>
                  </a:extLst>
                </a:gridCol>
              </a:tblGrid>
              <a:tr h="10162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НМЦ, руб.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Цена, предложенная победителем,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руб.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руб.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НМЦ,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Сравнение цены победителя с ранее действующим договора,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Экономия от бюджета,</a:t>
                      </a:r>
                      <a:r>
                        <a:rPr lang="ru-RU" sz="12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%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328301"/>
                  </a:ext>
                </a:extLst>
              </a:tr>
              <a:tr h="238270"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Rostelecom Basis" panose="020B05030306040401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Rostelecom Basis" panose="020B0503030604040103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4004" marR="4004" marT="4004" marB="0" anchor="ctr"/>
                </a:tc>
                <a:extLst>
                  <a:ext uri="{0D108BD9-81ED-4DB2-BD59-A6C34878D82A}">
                    <a16:rowId xmlns:a16="http://schemas.microsoft.com/office/drawing/2014/main" val="640717933"/>
                  </a:ext>
                </a:extLst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217456" y="5118051"/>
            <a:ext cx="107605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 проведении закупки в МРФ также прикладывается сравнение цен по итогам закупочной процедуры с ценами по граничащим регионам </a:t>
            </a:r>
          </a:p>
        </p:txBody>
      </p:sp>
      <p:grpSp>
        <p:nvGrpSpPr>
          <p:cNvPr id="15" name="Info"/>
          <p:cNvGrpSpPr/>
          <p:nvPr/>
        </p:nvGrpSpPr>
        <p:grpSpPr>
          <a:xfrm>
            <a:off x="486477" y="5118051"/>
            <a:ext cx="506412" cy="506413"/>
            <a:chOff x="4308475" y="3934460"/>
            <a:chExt cx="506412" cy="506413"/>
          </a:xfrm>
          <a:solidFill>
            <a:schemeClr val="accent2"/>
          </a:solidFill>
        </p:grpSpPr>
        <p:sp>
          <p:nvSpPr>
            <p:cNvPr id="16" name="Freeform 286"/>
            <p:cNvSpPr>
              <a:spLocks/>
            </p:cNvSpPr>
            <p:nvPr/>
          </p:nvSpPr>
          <p:spPr bwMode="auto">
            <a:xfrm>
              <a:off x="4356100" y="3982085"/>
              <a:ext cx="411162" cy="411163"/>
            </a:xfrm>
            <a:custGeom>
              <a:avLst/>
              <a:gdLst/>
              <a:ahLst/>
              <a:cxnLst>
                <a:cxn ang="0">
                  <a:pos x="104" y="184"/>
                </a:cxn>
                <a:cxn ang="0">
                  <a:pos x="48" y="161"/>
                </a:cxn>
                <a:cxn ang="0">
                  <a:pos x="24" y="104"/>
                </a:cxn>
                <a:cxn ang="0">
                  <a:pos x="104" y="24"/>
                </a:cxn>
                <a:cxn ang="0">
                  <a:pos x="184" y="104"/>
                </a:cxn>
                <a:cxn ang="0">
                  <a:pos x="167" y="154"/>
                </a:cxn>
                <a:cxn ang="0">
                  <a:pos x="167" y="154"/>
                </a:cxn>
                <a:cxn ang="0">
                  <a:pos x="169" y="171"/>
                </a:cxn>
                <a:cxn ang="0">
                  <a:pos x="186" y="169"/>
                </a:cxn>
                <a:cxn ang="0">
                  <a:pos x="186" y="169"/>
                </a:cxn>
                <a:cxn ang="0">
                  <a:pos x="208" y="104"/>
                </a:cxn>
                <a:cxn ang="0">
                  <a:pos x="104" y="0"/>
                </a:cxn>
                <a:cxn ang="0">
                  <a:pos x="0" y="104"/>
                </a:cxn>
                <a:cxn ang="0">
                  <a:pos x="31" y="178"/>
                </a:cxn>
                <a:cxn ang="0">
                  <a:pos x="104" y="208"/>
                </a:cxn>
                <a:cxn ang="0">
                  <a:pos x="104" y="208"/>
                </a:cxn>
                <a:cxn ang="0">
                  <a:pos x="116" y="196"/>
                </a:cxn>
                <a:cxn ang="0">
                  <a:pos x="104" y="184"/>
                </a:cxn>
              </a:cxnLst>
              <a:rect l="0" t="0" r="r" b="b"/>
              <a:pathLst>
                <a:path w="208" h="208">
                  <a:moveTo>
                    <a:pt x="104" y="184"/>
                  </a:moveTo>
                  <a:cubicBezTo>
                    <a:pt x="83" y="184"/>
                    <a:pt x="63" y="176"/>
                    <a:pt x="48" y="161"/>
                  </a:cubicBezTo>
                  <a:cubicBezTo>
                    <a:pt x="33" y="146"/>
                    <a:pt x="24" y="126"/>
                    <a:pt x="24" y="104"/>
                  </a:cubicBezTo>
                  <a:cubicBezTo>
                    <a:pt x="24" y="60"/>
                    <a:pt x="60" y="24"/>
                    <a:pt x="104" y="24"/>
                  </a:cubicBezTo>
                  <a:cubicBezTo>
                    <a:pt x="148" y="24"/>
                    <a:pt x="184" y="60"/>
                    <a:pt x="184" y="104"/>
                  </a:cubicBezTo>
                  <a:cubicBezTo>
                    <a:pt x="184" y="123"/>
                    <a:pt x="178" y="140"/>
                    <a:pt x="167" y="154"/>
                  </a:cubicBezTo>
                  <a:cubicBezTo>
                    <a:pt x="167" y="154"/>
                    <a:pt x="167" y="154"/>
                    <a:pt x="167" y="154"/>
                  </a:cubicBezTo>
                  <a:cubicBezTo>
                    <a:pt x="163" y="159"/>
                    <a:pt x="164" y="167"/>
                    <a:pt x="169" y="171"/>
                  </a:cubicBezTo>
                  <a:cubicBezTo>
                    <a:pt x="174" y="175"/>
                    <a:pt x="182" y="174"/>
                    <a:pt x="186" y="169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200" y="151"/>
                    <a:pt x="208" y="128"/>
                    <a:pt x="208" y="104"/>
                  </a:cubicBezTo>
                  <a:cubicBezTo>
                    <a:pt x="208" y="47"/>
                    <a:pt x="162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32"/>
                    <a:pt x="11" y="158"/>
                    <a:pt x="31" y="178"/>
                  </a:cubicBezTo>
                  <a:cubicBezTo>
                    <a:pt x="50" y="198"/>
                    <a:pt x="77" y="208"/>
                    <a:pt x="104" y="208"/>
                  </a:cubicBezTo>
                  <a:cubicBezTo>
                    <a:pt x="104" y="208"/>
                    <a:pt x="104" y="208"/>
                    <a:pt x="104" y="208"/>
                  </a:cubicBezTo>
                  <a:cubicBezTo>
                    <a:pt x="111" y="208"/>
                    <a:pt x="116" y="203"/>
                    <a:pt x="116" y="196"/>
                  </a:cubicBezTo>
                  <a:cubicBezTo>
                    <a:pt x="116" y="190"/>
                    <a:pt x="111" y="184"/>
                    <a:pt x="104" y="184"/>
                  </a:cubicBez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Freeform 287"/>
            <p:cNvSpPr>
              <a:spLocks noEditPoints="1"/>
            </p:cNvSpPr>
            <p:nvPr/>
          </p:nvSpPr>
          <p:spPr bwMode="auto">
            <a:xfrm>
              <a:off x="4308475" y="3934460"/>
              <a:ext cx="506412" cy="506413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8" y="136"/>
                </a:cxn>
                <a:cxn ang="0">
                  <a:pos x="16" y="128"/>
                </a:cxn>
                <a:cxn ang="0">
                  <a:pos x="128" y="16"/>
                </a:cxn>
                <a:cxn ang="0">
                  <a:pos x="136" y="8"/>
                </a:cxn>
                <a:cxn ang="0">
                  <a:pos x="248" y="120"/>
                </a:cxn>
                <a:cxn ang="0">
                  <a:pos x="240" y="128"/>
                </a:cxn>
                <a:cxn ang="0">
                  <a:pos x="128" y="240"/>
                </a:cxn>
                <a:cxn ang="0">
                  <a:pos x="120" y="248"/>
                </a:cxn>
                <a:cxn ang="0">
                  <a:pos x="128" y="256"/>
                </a:cxn>
                <a:cxn ang="0">
                  <a:pos x="256" y="128"/>
                </a:cxn>
                <a:cxn ang="0">
                  <a:pos x="248" y="120"/>
                </a:cxn>
              </a:cxnLst>
              <a:rect l="0" t="0" r="r" b="b"/>
              <a:pathLst>
                <a:path w="256" h="256">
                  <a:moveTo>
                    <a:pt x="136" y="8"/>
                  </a:moveTo>
                  <a:cubicBezTo>
                    <a:pt x="136" y="4"/>
                    <a:pt x="133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33"/>
                    <a:pt x="4" y="136"/>
                    <a:pt x="8" y="136"/>
                  </a:cubicBezTo>
                  <a:cubicBezTo>
                    <a:pt x="13" y="136"/>
                    <a:pt x="16" y="133"/>
                    <a:pt x="16" y="128"/>
                  </a:cubicBezTo>
                  <a:cubicBezTo>
                    <a:pt x="16" y="67"/>
                    <a:pt x="67" y="16"/>
                    <a:pt x="128" y="16"/>
                  </a:cubicBezTo>
                  <a:cubicBezTo>
                    <a:pt x="133" y="16"/>
                    <a:pt x="136" y="13"/>
                    <a:pt x="136" y="8"/>
                  </a:cubicBezTo>
                  <a:close/>
                  <a:moveTo>
                    <a:pt x="248" y="120"/>
                  </a:moveTo>
                  <a:cubicBezTo>
                    <a:pt x="244" y="120"/>
                    <a:pt x="240" y="124"/>
                    <a:pt x="240" y="128"/>
                  </a:cubicBezTo>
                  <a:cubicBezTo>
                    <a:pt x="240" y="190"/>
                    <a:pt x="190" y="240"/>
                    <a:pt x="128" y="240"/>
                  </a:cubicBezTo>
                  <a:cubicBezTo>
                    <a:pt x="124" y="240"/>
                    <a:pt x="120" y="244"/>
                    <a:pt x="120" y="248"/>
                  </a:cubicBezTo>
                  <a:cubicBezTo>
                    <a:pt x="120" y="253"/>
                    <a:pt x="124" y="256"/>
                    <a:pt x="128" y="256"/>
                  </a:cubicBezTo>
                  <a:cubicBezTo>
                    <a:pt x="199" y="256"/>
                    <a:pt x="256" y="199"/>
                    <a:pt x="256" y="128"/>
                  </a:cubicBezTo>
                  <a:cubicBezTo>
                    <a:pt x="256" y="124"/>
                    <a:pt x="253" y="120"/>
                    <a:pt x="248" y="1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Oval 288"/>
            <p:cNvSpPr>
              <a:spLocks noChangeArrowheads="1"/>
            </p:cNvSpPr>
            <p:nvPr/>
          </p:nvSpPr>
          <p:spPr bwMode="auto">
            <a:xfrm>
              <a:off x="4618038" y="4321810"/>
              <a:ext cx="46037" cy="476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Freeform 289"/>
            <p:cNvSpPr>
              <a:spLocks noEditPoints="1"/>
            </p:cNvSpPr>
            <p:nvPr/>
          </p:nvSpPr>
          <p:spPr bwMode="auto">
            <a:xfrm>
              <a:off x="4538663" y="4077335"/>
              <a:ext cx="47625" cy="220663"/>
            </a:xfrm>
            <a:custGeom>
              <a:avLst/>
              <a:gdLst/>
              <a:ahLst/>
              <a:cxnLst>
                <a:cxn ang="0">
                  <a:pos x="12" y="24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" y="40"/>
                </a:cxn>
                <a:cxn ang="0">
                  <a:pos x="0" y="52"/>
                </a:cxn>
                <a:cxn ang="0">
                  <a:pos x="0" y="100"/>
                </a:cxn>
                <a:cxn ang="0">
                  <a:pos x="12" y="112"/>
                </a:cxn>
                <a:cxn ang="0">
                  <a:pos x="24" y="100"/>
                </a:cxn>
                <a:cxn ang="0">
                  <a:pos x="24" y="52"/>
                </a:cxn>
                <a:cxn ang="0">
                  <a:pos x="12" y="40"/>
                </a:cxn>
              </a:cxnLst>
              <a:rect l="0" t="0" r="r" b="b"/>
              <a:pathLst>
                <a:path w="24" h="112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0"/>
                  </a:moveTo>
                  <a:cubicBezTo>
                    <a:pt x="6" y="40"/>
                    <a:pt x="0" y="46"/>
                    <a:pt x="0" y="5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7"/>
                    <a:pt x="6" y="112"/>
                    <a:pt x="12" y="112"/>
                  </a:cubicBezTo>
                  <a:cubicBezTo>
                    <a:pt x="19" y="112"/>
                    <a:pt x="24" y="107"/>
                    <a:pt x="24" y="10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46"/>
                    <a:pt x="19" y="40"/>
                    <a:pt x="12" y="4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pSp>
        <p:nvGrpSpPr>
          <p:cNvPr id="20" name="Info"/>
          <p:cNvGrpSpPr/>
          <p:nvPr/>
        </p:nvGrpSpPr>
        <p:grpSpPr>
          <a:xfrm>
            <a:off x="486477" y="4315704"/>
            <a:ext cx="506412" cy="506413"/>
            <a:chOff x="4308475" y="3934460"/>
            <a:chExt cx="506412" cy="506413"/>
          </a:xfrm>
          <a:solidFill>
            <a:schemeClr val="accent2"/>
          </a:solidFill>
        </p:grpSpPr>
        <p:sp>
          <p:nvSpPr>
            <p:cNvPr id="21" name="Freeform 286"/>
            <p:cNvSpPr>
              <a:spLocks/>
            </p:cNvSpPr>
            <p:nvPr/>
          </p:nvSpPr>
          <p:spPr bwMode="auto">
            <a:xfrm>
              <a:off x="4356100" y="3982085"/>
              <a:ext cx="411162" cy="411163"/>
            </a:xfrm>
            <a:custGeom>
              <a:avLst/>
              <a:gdLst/>
              <a:ahLst/>
              <a:cxnLst>
                <a:cxn ang="0">
                  <a:pos x="104" y="184"/>
                </a:cxn>
                <a:cxn ang="0">
                  <a:pos x="48" y="161"/>
                </a:cxn>
                <a:cxn ang="0">
                  <a:pos x="24" y="104"/>
                </a:cxn>
                <a:cxn ang="0">
                  <a:pos x="104" y="24"/>
                </a:cxn>
                <a:cxn ang="0">
                  <a:pos x="184" y="104"/>
                </a:cxn>
                <a:cxn ang="0">
                  <a:pos x="167" y="154"/>
                </a:cxn>
                <a:cxn ang="0">
                  <a:pos x="167" y="154"/>
                </a:cxn>
                <a:cxn ang="0">
                  <a:pos x="169" y="171"/>
                </a:cxn>
                <a:cxn ang="0">
                  <a:pos x="186" y="169"/>
                </a:cxn>
                <a:cxn ang="0">
                  <a:pos x="186" y="169"/>
                </a:cxn>
                <a:cxn ang="0">
                  <a:pos x="208" y="104"/>
                </a:cxn>
                <a:cxn ang="0">
                  <a:pos x="104" y="0"/>
                </a:cxn>
                <a:cxn ang="0">
                  <a:pos x="0" y="104"/>
                </a:cxn>
                <a:cxn ang="0">
                  <a:pos x="31" y="178"/>
                </a:cxn>
                <a:cxn ang="0">
                  <a:pos x="104" y="208"/>
                </a:cxn>
                <a:cxn ang="0">
                  <a:pos x="104" y="208"/>
                </a:cxn>
                <a:cxn ang="0">
                  <a:pos x="116" y="196"/>
                </a:cxn>
                <a:cxn ang="0">
                  <a:pos x="104" y="184"/>
                </a:cxn>
              </a:cxnLst>
              <a:rect l="0" t="0" r="r" b="b"/>
              <a:pathLst>
                <a:path w="208" h="208">
                  <a:moveTo>
                    <a:pt x="104" y="184"/>
                  </a:moveTo>
                  <a:cubicBezTo>
                    <a:pt x="83" y="184"/>
                    <a:pt x="63" y="176"/>
                    <a:pt x="48" y="161"/>
                  </a:cubicBezTo>
                  <a:cubicBezTo>
                    <a:pt x="33" y="146"/>
                    <a:pt x="24" y="126"/>
                    <a:pt x="24" y="104"/>
                  </a:cubicBezTo>
                  <a:cubicBezTo>
                    <a:pt x="24" y="60"/>
                    <a:pt x="60" y="24"/>
                    <a:pt x="104" y="24"/>
                  </a:cubicBezTo>
                  <a:cubicBezTo>
                    <a:pt x="148" y="24"/>
                    <a:pt x="184" y="60"/>
                    <a:pt x="184" y="104"/>
                  </a:cubicBezTo>
                  <a:cubicBezTo>
                    <a:pt x="184" y="123"/>
                    <a:pt x="178" y="140"/>
                    <a:pt x="167" y="154"/>
                  </a:cubicBezTo>
                  <a:cubicBezTo>
                    <a:pt x="167" y="154"/>
                    <a:pt x="167" y="154"/>
                    <a:pt x="167" y="154"/>
                  </a:cubicBezTo>
                  <a:cubicBezTo>
                    <a:pt x="163" y="159"/>
                    <a:pt x="164" y="167"/>
                    <a:pt x="169" y="171"/>
                  </a:cubicBezTo>
                  <a:cubicBezTo>
                    <a:pt x="174" y="175"/>
                    <a:pt x="182" y="174"/>
                    <a:pt x="186" y="169"/>
                  </a:cubicBezTo>
                  <a:cubicBezTo>
                    <a:pt x="186" y="169"/>
                    <a:pt x="186" y="169"/>
                    <a:pt x="186" y="169"/>
                  </a:cubicBezTo>
                  <a:cubicBezTo>
                    <a:pt x="200" y="151"/>
                    <a:pt x="208" y="128"/>
                    <a:pt x="208" y="104"/>
                  </a:cubicBezTo>
                  <a:cubicBezTo>
                    <a:pt x="208" y="47"/>
                    <a:pt x="162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32"/>
                    <a:pt x="11" y="158"/>
                    <a:pt x="31" y="178"/>
                  </a:cubicBezTo>
                  <a:cubicBezTo>
                    <a:pt x="50" y="198"/>
                    <a:pt x="77" y="208"/>
                    <a:pt x="104" y="208"/>
                  </a:cubicBezTo>
                  <a:cubicBezTo>
                    <a:pt x="104" y="208"/>
                    <a:pt x="104" y="208"/>
                    <a:pt x="104" y="208"/>
                  </a:cubicBezTo>
                  <a:cubicBezTo>
                    <a:pt x="111" y="208"/>
                    <a:pt x="116" y="203"/>
                    <a:pt x="116" y="196"/>
                  </a:cubicBezTo>
                  <a:cubicBezTo>
                    <a:pt x="116" y="190"/>
                    <a:pt x="111" y="184"/>
                    <a:pt x="104" y="184"/>
                  </a:cubicBez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Freeform 287"/>
            <p:cNvSpPr>
              <a:spLocks noEditPoints="1"/>
            </p:cNvSpPr>
            <p:nvPr/>
          </p:nvSpPr>
          <p:spPr bwMode="auto">
            <a:xfrm>
              <a:off x="4308475" y="3934460"/>
              <a:ext cx="506412" cy="506413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28" y="0"/>
                </a:cxn>
                <a:cxn ang="0">
                  <a:pos x="0" y="128"/>
                </a:cxn>
                <a:cxn ang="0">
                  <a:pos x="8" y="136"/>
                </a:cxn>
                <a:cxn ang="0">
                  <a:pos x="16" y="128"/>
                </a:cxn>
                <a:cxn ang="0">
                  <a:pos x="128" y="16"/>
                </a:cxn>
                <a:cxn ang="0">
                  <a:pos x="136" y="8"/>
                </a:cxn>
                <a:cxn ang="0">
                  <a:pos x="248" y="120"/>
                </a:cxn>
                <a:cxn ang="0">
                  <a:pos x="240" y="128"/>
                </a:cxn>
                <a:cxn ang="0">
                  <a:pos x="128" y="240"/>
                </a:cxn>
                <a:cxn ang="0">
                  <a:pos x="120" y="248"/>
                </a:cxn>
                <a:cxn ang="0">
                  <a:pos x="128" y="256"/>
                </a:cxn>
                <a:cxn ang="0">
                  <a:pos x="256" y="128"/>
                </a:cxn>
                <a:cxn ang="0">
                  <a:pos x="248" y="120"/>
                </a:cxn>
              </a:cxnLst>
              <a:rect l="0" t="0" r="r" b="b"/>
              <a:pathLst>
                <a:path w="256" h="256">
                  <a:moveTo>
                    <a:pt x="136" y="8"/>
                  </a:moveTo>
                  <a:cubicBezTo>
                    <a:pt x="136" y="4"/>
                    <a:pt x="133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33"/>
                    <a:pt x="4" y="136"/>
                    <a:pt x="8" y="136"/>
                  </a:cubicBezTo>
                  <a:cubicBezTo>
                    <a:pt x="13" y="136"/>
                    <a:pt x="16" y="133"/>
                    <a:pt x="16" y="128"/>
                  </a:cubicBezTo>
                  <a:cubicBezTo>
                    <a:pt x="16" y="67"/>
                    <a:pt x="67" y="16"/>
                    <a:pt x="128" y="16"/>
                  </a:cubicBezTo>
                  <a:cubicBezTo>
                    <a:pt x="133" y="16"/>
                    <a:pt x="136" y="13"/>
                    <a:pt x="136" y="8"/>
                  </a:cubicBezTo>
                  <a:close/>
                  <a:moveTo>
                    <a:pt x="248" y="120"/>
                  </a:moveTo>
                  <a:cubicBezTo>
                    <a:pt x="244" y="120"/>
                    <a:pt x="240" y="124"/>
                    <a:pt x="240" y="128"/>
                  </a:cubicBezTo>
                  <a:cubicBezTo>
                    <a:pt x="240" y="190"/>
                    <a:pt x="190" y="240"/>
                    <a:pt x="128" y="240"/>
                  </a:cubicBezTo>
                  <a:cubicBezTo>
                    <a:pt x="124" y="240"/>
                    <a:pt x="120" y="244"/>
                    <a:pt x="120" y="248"/>
                  </a:cubicBezTo>
                  <a:cubicBezTo>
                    <a:pt x="120" y="253"/>
                    <a:pt x="124" y="256"/>
                    <a:pt x="128" y="256"/>
                  </a:cubicBezTo>
                  <a:cubicBezTo>
                    <a:pt x="199" y="256"/>
                    <a:pt x="256" y="199"/>
                    <a:pt x="256" y="128"/>
                  </a:cubicBezTo>
                  <a:cubicBezTo>
                    <a:pt x="256" y="124"/>
                    <a:pt x="253" y="120"/>
                    <a:pt x="248" y="1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Oval 288"/>
            <p:cNvSpPr>
              <a:spLocks noChangeArrowheads="1"/>
            </p:cNvSpPr>
            <p:nvPr/>
          </p:nvSpPr>
          <p:spPr bwMode="auto">
            <a:xfrm>
              <a:off x="4618038" y="4321810"/>
              <a:ext cx="46037" cy="4762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Freeform 289"/>
            <p:cNvSpPr>
              <a:spLocks noEditPoints="1"/>
            </p:cNvSpPr>
            <p:nvPr/>
          </p:nvSpPr>
          <p:spPr bwMode="auto">
            <a:xfrm>
              <a:off x="4538663" y="4077335"/>
              <a:ext cx="47625" cy="220663"/>
            </a:xfrm>
            <a:custGeom>
              <a:avLst/>
              <a:gdLst/>
              <a:ahLst/>
              <a:cxnLst>
                <a:cxn ang="0">
                  <a:pos x="12" y="24"/>
                </a:cxn>
                <a:cxn ang="0">
                  <a:pos x="24" y="12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12" y="24"/>
                </a:cxn>
                <a:cxn ang="0">
                  <a:pos x="12" y="40"/>
                </a:cxn>
                <a:cxn ang="0">
                  <a:pos x="0" y="52"/>
                </a:cxn>
                <a:cxn ang="0">
                  <a:pos x="0" y="100"/>
                </a:cxn>
                <a:cxn ang="0">
                  <a:pos x="12" y="112"/>
                </a:cxn>
                <a:cxn ang="0">
                  <a:pos x="24" y="100"/>
                </a:cxn>
                <a:cxn ang="0">
                  <a:pos x="24" y="52"/>
                </a:cxn>
                <a:cxn ang="0">
                  <a:pos x="12" y="40"/>
                </a:cxn>
              </a:cxnLst>
              <a:rect l="0" t="0" r="r" b="b"/>
              <a:pathLst>
                <a:path w="24" h="112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6"/>
                    <a:pt x="19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0"/>
                  </a:moveTo>
                  <a:cubicBezTo>
                    <a:pt x="6" y="40"/>
                    <a:pt x="0" y="46"/>
                    <a:pt x="0" y="5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7"/>
                    <a:pt x="6" y="112"/>
                    <a:pt x="12" y="112"/>
                  </a:cubicBezTo>
                  <a:cubicBezTo>
                    <a:pt x="19" y="112"/>
                    <a:pt x="24" y="107"/>
                    <a:pt x="24" y="10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46"/>
                    <a:pt x="19" y="40"/>
                    <a:pt x="12" y="4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162642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FFB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FA292-3D67-E746-9706-5DB71BB1B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1149328" y="863185"/>
            <a:ext cx="101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2800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Timing </a:t>
            </a:r>
            <a:r>
              <a:rPr lang="ru-RU" sz="2800" b="1" dirty="0">
                <a:solidFill>
                  <a:prstClr val="black"/>
                </a:solidFill>
                <a:latin typeface="Rostelecom Basis" panose="020B05030306040401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закупочной процедуры</a:t>
            </a:r>
            <a:endParaRPr lang="en-US" sz="2800" b="1" kern="0" dirty="0">
              <a:solidFill>
                <a:prstClr val="black"/>
              </a:solidFill>
              <a:latin typeface="Rostelecom Basis" panose="020B05030306040401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11</a:t>
            </a:fld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10975"/>
              </p:ext>
            </p:extLst>
          </p:nvPr>
        </p:nvGraphicFramePr>
        <p:xfrm>
          <a:off x="221674" y="2125915"/>
          <a:ext cx="11794835" cy="26173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4730">
                  <a:extLst>
                    <a:ext uri="{9D8B030D-6E8A-4147-A177-3AD203B41FA5}">
                      <a16:colId xmlns:a16="http://schemas.microsoft.com/office/drawing/2014/main" val="2091831822"/>
                    </a:ext>
                  </a:extLst>
                </a:gridCol>
                <a:gridCol w="1601546">
                  <a:extLst>
                    <a:ext uri="{9D8B030D-6E8A-4147-A177-3AD203B41FA5}">
                      <a16:colId xmlns:a16="http://schemas.microsoft.com/office/drawing/2014/main" val="4092911588"/>
                    </a:ext>
                  </a:extLst>
                </a:gridCol>
                <a:gridCol w="1317068">
                  <a:extLst>
                    <a:ext uri="{9D8B030D-6E8A-4147-A177-3AD203B41FA5}">
                      <a16:colId xmlns:a16="http://schemas.microsoft.com/office/drawing/2014/main" val="1329732300"/>
                    </a:ext>
                  </a:extLst>
                </a:gridCol>
                <a:gridCol w="1161099">
                  <a:extLst>
                    <a:ext uri="{9D8B030D-6E8A-4147-A177-3AD203B41FA5}">
                      <a16:colId xmlns:a16="http://schemas.microsoft.com/office/drawing/2014/main" val="1548976593"/>
                    </a:ext>
                  </a:extLst>
                </a:gridCol>
                <a:gridCol w="1178429">
                  <a:extLst>
                    <a:ext uri="{9D8B030D-6E8A-4147-A177-3AD203B41FA5}">
                      <a16:colId xmlns:a16="http://schemas.microsoft.com/office/drawing/2014/main" val="1608689930"/>
                    </a:ext>
                  </a:extLst>
                </a:gridCol>
                <a:gridCol w="1499917">
                  <a:extLst>
                    <a:ext uri="{9D8B030D-6E8A-4147-A177-3AD203B41FA5}">
                      <a16:colId xmlns:a16="http://schemas.microsoft.com/office/drawing/2014/main" val="2904914419"/>
                    </a:ext>
                  </a:extLst>
                </a:gridCol>
                <a:gridCol w="1150373">
                  <a:extLst>
                    <a:ext uri="{9D8B030D-6E8A-4147-A177-3AD203B41FA5}">
                      <a16:colId xmlns:a16="http://schemas.microsoft.com/office/drawing/2014/main" val="1626194472"/>
                    </a:ext>
                  </a:extLst>
                </a:gridCol>
                <a:gridCol w="1302328">
                  <a:extLst>
                    <a:ext uri="{9D8B030D-6E8A-4147-A177-3AD203B41FA5}">
                      <a16:colId xmlns:a16="http://schemas.microsoft.com/office/drawing/2014/main" val="2177485145"/>
                    </a:ext>
                  </a:extLst>
                </a:gridCol>
                <a:gridCol w="1459345">
                  <a:extLst>
                    <a:ext uri="{9D8B030D-6E8A-4147-A177-3AD203B41FA5}">
                      <a16:colId xmlns:a16="http://schemas.microsoft.com/office/drawing/2014/main" val="1010834041"/>
                    </a:ext>
                  </a:extLst>
                </a:gridCol>
              </a:tblGrid>
              <a:tr h="9827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Создание </a:t>
                      </a:r>
                      <a:r>
                        <a:rPr lang="ru-RU" sz="1500" u="none" strike="noStrike" dirty="0" err="1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ЗнЗ</a:t>
                      </a:r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Согласование в ЕСЭД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закупки</a:t>
                      </a:r>
                      <a:r>
                        <a:rPr lang="ru-RU" sz="150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Публикация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Прием Заявок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Рассмотрение заявок</a:t>
                      </a:r>
                      <a:r>
                        <a:rPr lang="ru-RU" sz="1500" u="none" strike="noStrike" baseline="0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Аукцион/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Переторжка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Утверждение итогов на ЗК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bg1"/>
                          </a:solidFill>
                          <a:effectLst/>
                          <a:latin typeface="Rostelecom Basis" panose="020B0503030604040103" pitchFamily="34" charset="0"/>
                        </a:rPr>
                        <a:t>Заключение договора</a:t>
                      </a:r>
                      <a:endParaRPr lang="ru-RU" sz="1500" b="0" i="0" u="none" strike="noStrike" dirty="0">
                        <a:solidFill>
                          <a:schemeClr val="bg1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198932"/>
                  </a:ext>
                </a:extLst>
              </a:tr>
              <a:tr h="16345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01.03.2021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с 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01.03.2021 </a:t>
                      </a:r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– </a:t>
                      </a:r>
                    </a:p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по </a:t>
                      </a:r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18.03.2021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Rostelecom Basis" panose="020B0503030604040103" pitchFamily="34" charset="0"/>
                        </a:rPr>
                        <a:t>19.03.2021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Rostelecom Basis" panose="020B0503030604040103" pitchFamily="34" charset="0"/>
                      </a:endParaRPr>
                    </a:p>
                  </a:txBody>
                  <a:tcPr marL="8173" marR="8173" marT="8173" marB="0" anchor="ctr"/>
                </a:tc>
                <a:extLst>
                  <a:ext uri="{0D108BD9-81ED-4DB2-BD59-A6C34878D82A}">
                    <a16:rowId xmlns:a16="http://schemas.microsoft.com/office/drawing/2014/main" val="1614072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57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6">
            <a:extLst>
              <a:ext uri="{FF2B5EF4-FFF2-40B4-BE49-F238E27FC236}">
                <a16:creationId xmlns:a16="http://schemas.microsoft.com/office/drawing/2014/main" id="{0F5E67B7-D4E9-7D48-8357-C8F81798EA07}"/>
              </a:ext>
            </a:extLst>
          </p:cNvPr>
          <p:cNvSpPr/>
          <p:nvPr/>
        </p:nvSpPr>
        <p:spPr>
          <a:xfrm>
            <a:off x="0" y="0"/>
            <a:ext cx="7716838" cy="6869153"/>
          </a:xfrm>
          <a:custGeom>
            <a:avLst/>
            <a:gdLst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6869152 w 6869152"/>
              <a:gd name="connsiteY2" fmla="*/ 6869152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2"/>
              <a:gd name="connsiteX1" fmla="*/ 6869152 w 6869152"/>
              <a:gd name="connsiteY1" fmla="*/ 0 h 6869152"/>
              <a:gd name="connsiteX2" fmla="*/ 5274528 w 6869152"/>
              <a:gd name="connsiteY2" fmla="*/ 6858001 h 6869152"/>
              <a:gd name="connsiteX3" fmla="*/ 0 w 6869152"/>
              <a:gd name="connsiteY3" fmla="*/ 6869152 h 6869152"/>
              <a:gd name="connsiteX4" fmla="*/ 0 w 6869152"/>
              <a:gd name="connsiteY4" fmla="*/ 0 h 6869152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4334177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  <a:gd name="connsiteX0" fmla="*/ 0 w 6869152"/>
              <a:gd name="connsiteY0" fmla="*/ 0 h 6869153"/>
              <a:gd name="connsiteX1" fmla="*/ 6869152 w 6869152"/>
              <a:gd name="connsiteY1" fmla="*/ 0 h 6869153"/>
              <a:gd name="connsiteX2" fmla="*/ 3966905 w 6869152"/>
              <a:gd name="connsiteY2" fmla="*/ 6869153 h 6869153"/>
              <a:gd name="connsiteX3" fmla="*/ 0 w 6869152"/>
              <a:gd name="connsiteY3" fmla="*/ 6869152 h 6869153"/>
              <a:gd name="connsiteX4" fmla="*/ 0 w 6869152"/>
              <a:gd name="connsiteY4" fmla="*/ 0 h 6869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69152" h="6869153">
                <a:moveTo>
                  <a:pt x="0" y="0"/>
                </a:moveTo>
                <a:lnTo>
                  <a:pt x="6869152" y="0"/>
                </a:lnTo>
                <a:lnTo>
                  <a:pt x="3966905" y="6869153"/>
                </a:lnTo>
                <a:lnTo>
                  <a:pt x="0" y="6869152"/>
                </a:lnTo>
                <a:lnTo>
                  <a:pt x="0" y="0"/>
                </a:lnTo>
                <a:close/>
              </a:path>
            </a:pathLst>
          </a:custGeom>
          <a:solidFill>
            <a:srgbClr val="44B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521324-394A-A24A-A5EF-4FAECFF2A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15840" y="6222257"/>
            <a:ext cx="2057400" cy="469900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791188" y="872736"/>
            <a:ext cx="10972800" cy="2601983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just">
              <a:defRPr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Отклонить заявку АО "НВБС« по Лоту №1;</a:t>
            </a:r>
          </a:p>
          <a:p>
            <a:pPr algn="just">
              <a:defRPr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Отклонить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заявку АО "НВБС« по Лоту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№2;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аукционный торг 12.05.2021, время начала </a:t>
            </a:r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11-00 </a:t>
            </a:r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МСК.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sz="2800" b="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4812CC6-CBB9-1247-B4EF-BB86FAD15EA4}"/>
              </a:ext>
            </a:extLst>
          </p:cNvPr>
          <p:cNvSpPr txBox="1"/>
          <p:nvPr/>
        </p:nvSpPr>
        <p:spPr>
          <a:xfrm>
            <a:off x="3261145" y="203262"/>
            <a:ext cx="627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ru-RU" sz="2400" b="1" dirty="0">
                <a:latin typeface="Segoe UI" panose="020B0502040204020203" pitchFamily="34" charset="0"/>
                <a:ea typeface="Open Sans Light" panose="020B0306030504020204" pitchFamily="34" charset="0"/>
                <a:cs typeface="Segoe UI" panose="020B0502040204020203" pitchFamily="34" charset="0"/>
              </a:rPr>
              <a:t>Итоговые решения по закупке</a:t>
            </a:r>
            <a:endParaRPr lang="en-US" sz="2400" b="1" kern="0" dirty="0">
              <a:latin typeface="Segoe UI" panose="020B0502040204020203" pitchFamily="34" charset="0"/>
              <a:ea typeface="Open Sans Light" panose="020B03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791188" y="5150017"/>
            <a:ext cx="10972800" cy="627682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defTabSz="1097280">
              <a:spcBef>
                <a:spcPts val="0"/>
              </a:spcBef>
              <a:defRPr/>
            </a:pPr>
            <a:endParaRPr lang="ru-RU" sz="1400" b="0" i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1A07-E9D9-9D42-BD2F-72DC9091036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3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6gzVk1qlU2JppSbMS_tP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3134</TotalTime>
  <Words>1207</Words>
  <Application>Microsoft Office PowerPoint</Application>
  <PresentationFormat>Широкоэкранный</PresentationFormat>
  <Paragraphs>220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Open Sans Light</vt:lpstr>
      <vt:lpstr>Rostelecom Basis</vt:lpstr>
      <vt:lpstr>Rostelecom Basis Light</vt:lpstr>
      <vt:lpstr>Segoe UI</vt:lpstr>
      <vt:lpstr>Times New Roman</vt:lpstr>
      <vt:lpstr>Wingdings</vt:lpstr>
      <vt:lpstr>Тема Office</vt:lpstr>
      <vt:lpstr>Лист</vt:lpstr>
      <vt:lpstr>Презентация PowerPoint</vt:lpstr>
      <vt:lpstr>Открытие закупки</vt:lpstr>
      <vt:lpstr>Открытие закупки</vt:lpstr>
      <vt:lpstr>Презентация PowerPoint</vt:lpstr>
      <vt:lpstr>  Расчет обоснования потребностей:    </vt:lpstr>
      <vt:lpstr>Презентация PowerPoint</vt:lpstr>
      <vt:lpstr>Презентация PowerPoint</vt:lpstr>
      <vt:lpstr>Презентация PowerPoint</vt:lpstr>
      <vt:lpstr>Закрытие закупки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Коноплев Александр Владимирович</cp:lastModifiedBy>
  <cp:revision>178</cp:revision>
  <cp:lastPrinted>2019-01-09T07:47:02Z</cp:lastPrinted>
  <dcterms:created xsi:type="dcterms:W3CDTF">2018-08-10T08:27:24Z</dcterms:created>
  <dcterms:modified xsi:type="dcterms:W3CDTF">2021-04-30T13:54:38Z</dcterms:modified>
</cp:coreProperties>
</file>