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332" r:id="rId2"/>
    <p:sldId id="334" r:id="rId3"/>
    <p:sldId id="335" r:id="rId4"/>
    <p:sldId id="295" r:id="rId5"/>
    <p:sldId id="340" r:id="rId6"/>
    <p:sldId id="333" r:id="rId7"/>
    <p:sldId id="341" r:id="rId8"/>
    <p:sldId id="342" r:id="rId9"/>
    <p:sldId id="338" r:id="rId10"/>
    <p:sldId id="343" r:id="rId11"/>
    <p:sldId id="337" r:id="rId12"/>
    <p:sldId id="339" r:id="rId13"/>
    <p:sldId id="344" r:id="rId14"/>
  </p:sldIdLst>
  <p:sldSz cx="12192000" cy="6858000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93" userDrawn="1">
          <p15:clr>
            <a:srgbClr val="A4A3A4"/>
          </p15:clr>
        </p15:guide>
        <p15:guide id="3" orient="horz" pos="210" userDrawn="1">
          <p15:clr>
            <a:srgbClr val="A4A3A4"/>
          </p15:clr>
        </p15:guide>
        <p15:guide id="4" pos="3840" userDrawn="1">
          <p15:clr>
            <a:srgbClr val="A4A3A4"/>
          </p15:clr>
        </p15:guide>
        <p15:guide id="5" pos="7265" userDrawn="1">
          <p15:clr>
            <a:srgbClr val="A4A3A4"/>
          </p15:clr>
        </p15:guide>
        <p15:guide id="6" orient="horz" pos="4088" userDrawn="1">
          <p15:clr>
            <a:srgbClr val="A4A3A4"/>
          </p15:clr>
        </p15:guide>
        <p15:guide id="7" pos="2615" userDrawn="1">
          <p15:clr>
            <a:srgbClr val="A4A3A4"/>
          </p15:clr>
        </p15:guide>
        <p15:guide id="8" pos="2819" userDrawn="1">
          <p15:clr>
            <a:srgbClr val="A4A3A4"/>
          </p15:clr>
        </p15:guide>
        <p15:guide id="9" pos="4861" userDrawn="1">
          <p15:clr>
            <a:srgbClr val="A4A3A4"/>
          </p15:clr>
        </p15:guide>
        <p15:guide id="10" pos="5110" userDrawn="1">
          <p15:clr>
            <a:srgbClr val="A4A3A4"/>
          </p15:clr>
        </p15:guide>
        <p15:guide id="11" pos="551" userDrawn="1">
          <p15:clr>
            <a:srgbClr val="A4A3A4"/>
          </p15:clr>
        </p15:guide>
        <p15:guide id="12" pos="7151" userDrawn="1">
          <p15:clr>
            <a:srgbClr val="A4A3A4"/>
          </p15:clr>
        </p15:guide>
        <p15:guide id="13" pos="3704" userDrawn="1">
          <p15:clr>
            <a:srgbClr val="A4A3A4"/>
          </p15:clr>
        </p15:guide>
        <p15:guide id="14" pos="3999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900"/>
    <a:srgbClr val="7700FF"/>
    <a:srgbClr val="273A64"/>
    <a:srgbClr val="57D9B7"/>
    <a:srgbClr val="CD0148"/>
    <a:srgbClr val="FFBCC2"/>
    <a:srgbClr val="BC104B"/>
    <a:srgbClr val="FFBE08"/>
    <a:srgbClr val="65B8DF"/>
    <a:srgbClr val="F4B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826"/>
    <p:restoredTop sz="94655"/>
  </p:normalViewPr>
  <p:slideViewPr>
    <p:cSldViewPr snapToGrid="0" snapToObjects="1">
      <p:cViewPr varScale="1">
        <p:scale>
          <a:sx n="69" d="100"/>
          <a:sy n="69" d="100"/>
        </p:scale>
        <p:origin x="760" y="44"/>
      </p:cViewPr>
      <p:guideLst>
        <p:guide orient="horz" pos="2183"/>
        <p:guide pos="393"/>
        <p:guide orient="horz" pos="210"/>
        <p:guide pos="3840"/>
        <p:guide pos="7265"/>
        <p:guide orient="horz" pos="4088"/>
        <p:guide pos="2615"/>
        <p:guide pos="2819"/>
        <p:guide pos="4861"/>
        <p:guide pos="5110"/>
        <p:guide pos="551"/>
        <p:guide pos="7151"/>
        <p:guide pos="3704"/>
        <p:guide pos="399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50" d="100"/>
        <a:sy n="150" d="100"/>
      </p:scale>
      <p:origin x="0" y="0"/>
    </p:cViewPr>
  </p:sorterViewPr>
  <p:notesViewPr>
    <p:cSldViewPr snapToGrid="0" snapToObjects="1">
      <p:cViewPr varScale="1">
        <p:scale>
          <a:sx n="109" d="100"/>
          <a:sy n="109" d="100"/>
        </p:scale>
        <p:origin x="4336" y="19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E9E95C33-D09A-A24C-AD14-69E0C5146B1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94337C20-7AAD-CE4C-A811-A30816B3BA0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CFB1C2-A670-BD45-85F3-2D544473AA76}" type="datetimeFigureOut">
              <a:rPr lang="ru-RU" smtClean="0"/>
              <a:t>19.05.2021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C2961FB0-40FC-D941-961F-B872110ED55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169E125A-FF4F-3742-A08B-5F7148281EA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1C64F7-E532-A140-8B5E-155D5339A2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52194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F07D6D-78C7-456F-91C1-B2180A3F1010}" type="datetimeFigureOut">
              <a:rPr lang="ru-RU" smtClean="0"/>
              <a:t>19.05.2021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51A03C-DE5B-41F9-8BFC-5C6E2D1742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47053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AC2584A-A9FC-7D47-AC08-6F38F624039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ACC133B1-1598-614B-A12D-CF9A8A26D6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8" name="Дата 7">
            <a:extLst>
              <a:ext uri="{FF2B5EF4-FFF2-40B4-BE49-F238E27FC236}">
                <a16:creationId xmlns:a16="http://schemas.microsoft.com/office/drawing/2014/main" id="{28806F49-72CD-6948-ABF5-8C14EB9832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24CB9-6624-4AF0-9574-7F5090EC83C0}" type="datetime1">
              <a:rPr lang="ru-RU" smtClean="0"/>
              <a:t>19.05.2021</a:t>
            </a:fld>
            <a:endParaRPr lang="ru-RU"/>
          </a:p>
        </p:txBody>
      </p:sp>
      <p:sp>
        <p:nvSpPr>
          <p:cNvPr id="9" name="Нижний колонтитул 8">
            <a:extLst>
              <a:ext uri="{FF2B5EF4-FFF2-40B4-BE49-F238E27FC236}">
                <a16:creationId xmlns:a16="http://schemas.microsoft.com/office/drawing/2014/main" id="{F8500365-335F-6844-A0BE-7536891CEF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Номер слайда 9">
            <a:extLst>
              <a:ext uri="{FF2B5EF4-FFF2-40B4-BE49-F238E27FC236}">
                <a16:creationId xmlns:a16="http://schemas.microsoft.com/office/drawing/2014/main" id="{9F300244-8B1F-D741-B497-8F3ECF5363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44250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4B7DD96-6F95-B24C-BEC1-A41AB9C94C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C3AB6FD-DC24-7348-BDBB-14AF43D62B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35912DB-250A-C148-A172-1F4D3692C7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FFCE4-30C0-4DF0-A695-A540FE0F0BC2}" type="datetime1">
              <a:rPr lang="ru-RU" smtClean="0"/>
              <a:t>19.05.2021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92B8230-9F69-6F46-9738-97B5D77A04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B8B7DD3-B205-4C46-8599-77E31B155F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34611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455ABD9-3B44-1849-8E0D-BD8FBDF695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E3CA304-E296-B744-905B-1443D8A9DA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BD17271-907E-694A-8684-42DE250570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8AB7F-F5C7-4829-AA25-1BB394A27EEC}" type="datetime1">
              <a:rPr lang="ru-RU" smtClean="0"/>
              <a:t>19.05.2021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50A0CB4-CE99-6340-87EF-705AB8099E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D21A626-4E50-024F-8176-C7B89D23DB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24970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6ACE3E8-49B5-5F44-B02D-501E37CE0D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3B9ED96-BA03-5B40-ADDE-C207C9B9A6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9C9692E-3472-054E-9969-D28E3906B0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15E1B34-C16E-9D4C-B1E7-5F33671ABC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33ABE-6286-44D9-873B-84BFB3EEA2C3}" type="datetime1">
              <a:rPr lang="ru-RU" smtClean="0"/>
              <a:t>19.05.2021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0651E43-0FBB-2246-B237-6BF5C878A6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142EF7C-E553-6040-8604-14244053D7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45673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27DDDFA-2927-9B47-B1AB-83CCFD19F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7F69170-28EE-7046-93CB-785E19E4B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8BF5F47-526F-044C-A942-87001E9F95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29D696D0-DBE6-CC4C-893F-749665F690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C75810A-B28F-0046-9431-94F6CD7D107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82C1DD55-E7CE-5C44-8CD5-C76AADE6E7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97C54-D249-4F48-B81F-0791EB18DAE2}" type="datetime1">
              <a:rPr lang="ru-RU" smtClean="0"/>
              <a:t>19.05.2021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8F72A36B-CBBD-9F41-9B29-AC102A387A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5F596616-3C57-3B48-BE66-E1B726482F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77455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2880A32-FB18-5841-8FFC-1BAF9E93B1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18C791AF-AA9C-A341-B878-51F294DC6C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C8FE2-14D2-466D-936B-7F227F65BD33}" type="datetime1">
              <a:rPr lang="ru-RU" smtClean="0"/>
              <a:t>19.05.2021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6E128EE4-FD2F-7E4D-BAD9-1042624C9C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93996584-DA42-DC46-9FAE-A19B0099D9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15131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DD02F222-C872-CD45-9D4B-0B52DF9C1D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56874-9DF2-49A6-9B0E-591F0F0970D3}" type="datetime1">
              <a:rPr lang="ru-RU" smtClean="0"/>
              <a:t>19.05.2021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24FE42B3-4A77-3D49-81C3-E3D40217CA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B9CB4167-355A-7D4B-8EC3-BE27AECC0B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47869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2C89DC9-6CD7-1244-A398-F9AE43EE46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DD3861C-9141-5B49-8430-00D04E29DF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3BB456E1-C1B1-DA42-86FD-F4F3F6AA4E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5A6F029-860A-9040-AA8F-CA11E573F6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9E6C4-AF20-4A22-A670-9EF85DB9BC17}" type="datetime1">
              <a:rPr lang="ru-RU" smtClean="0"/>
              <a:t>19.05.2021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4CE93F2-994D-2341-9CF1-E9ED4B1EEB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DB8CD35-DD3F-324D-B7F6-C0A2ED7A0D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4700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9E461ED-E914-4E4F-B631-9D8BC859DB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EB6CEB3D-4EB9-8E41-B01C-796F600E7AA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6658A32F-262E-2341-AD42-D3AAB47B73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90150AF-9D8D-A343-A696-58DC9A82A0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3E3A5-6C45-48AA-AA96-70956A7F2181}" type="datetime1">
              <a:rPr lang="ru-RU" smtClean="0"/>
              <a:t>19.05.2021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E48147A-020A-F649-A33F-485897244C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5A473C2-3D32-F341-91F9-AD518CADC8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62671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0F61A4A-AAC1-E64D-BA44-046BEB1648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2257744-73E2-7E40-8D74-ADE6E8EB67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7C093A1-B1B6-964F-92B0-06E44216F8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69F2D-70B2-4D71-A224-8A379C8A43BC}" type="datetime1">
              <a:rPr lang="ru-RU" smtClean="0"/>
              <a:t>19.05.2021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6ED189-4BAF-B44C-B2A4-847D81D2D2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72BC6C9-1462-5748-9F18-9003CEC625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8901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27EE59B-C1F8-1B47-AEF4-8DCA992651B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598C2A2-1537-C948-9274-9384C09144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4469571-0B1E-CC45-AF6D-CE1BEF0308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C3A6A-1186-42B1-962E-0B87B78E814A}" type="datetime1">
              <a:rPr lang="ru-RU" smtClean="0"/>
              <a:t>19.05.2021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06AF7F5-4419-BB4A-8575-882ED3F0E1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3BB15E1-500D-2444-898C-D2A6A32E69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06706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43214A4-FCEF-8B4D-AA0A-7A3AA4F49E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FD369D5-575A-EC46-A317-7D6173468E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E2A12E9-ED1C-6548-B1C0-43ABF1C14DE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B9D72F-FE26-4EC2-B1DC-6170D64C4CCF}" type="datetime1">
              <a:rPr lang="ru-RU" smtClean="0"/>
              <a:t>19.05.2021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2627AC2-110E-884D-B2FA-6BE18B0019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DA31CF1-7764-E34C-9DF5-BA8E2CB7478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021A07-E9D9-9D42-BD2F-72DC909103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5576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hyperlink" Target="http://esed.rt.ru/webtop/action/properties?objectId=0901b211e545c94e" TargetMode="External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image" Target="../media/image1.png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w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400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image" Target="../media/image3.png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14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6D03DBC-3C8F-4B4F-B28A-E402C22F72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507175" y="6222257"/>
            <a:ext cx="2057400" cy="469900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EDEEA69D-A704-1B4C-ACD6-1B4B74D0712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8813" y="333375"/>
            <a:ext cx="766938" cy="1272141"/>
          </a:xfrm>
          <a:prstGeom prst="rect">
            <a:avLst/>
          </a:prstGeom>
        </p:spPr>
      </p:pic>
      <p:sp>
        <p:nvSpPr>
          <p:cNvPr id="10" name="TextBox 9"/>
          <p:cNvSpPr txBox="1"/>
          <p:nvPr>
            <p:custDataLst>
              <p:tags r:id="rId1"/>
            </p:custDataLst>
          </p:nvPr>
        </p:nvSpPr>
        <p:spPr>
          <a:xfrm>
            <a:off x="1535874" y="880656"/>
            <a:ext cx="10428817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Итоги закупки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 закупки: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Поставка серверного оборудования хранения данных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Конкурентная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закупка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Аукцион в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электронной форме 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http://</a:t>
            </a:r>
            <a:r>
              <a:rPr lang="en-US" u="sng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esed.rt.ru/webtop/action/properties?objectId=0901b211e545c94e</a:t>
            </a:r>
            <a:endParaRPr lang="ru-RU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Рассматривается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закупочной комиссией: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ЦЗК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НМЦ 6 771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277,79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долларов США с НДС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5 642 731,49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долларов США без НДС)</a:t>
            </a:r>
            <a:endParaRPr lang="ru-RU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Лот№1. 5 326 961,04 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USD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НДС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Лот№2. 1 444 316,75 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USD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НДС</a:t>
            </a:r>
          </a:p>
          <a:p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Дата рассмотрения: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13.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5.20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г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Ответственный 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ЦФО: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Шаповалов Роман Сергеевич</a:t>
            </a:r>
            <a:r>
              <a:rPr lang="en-US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Директора 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центра</a:t>
            </a:r>
            <a:endParaRPr lang="ru-RU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Ответственный от ДСЗ: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Бобриков Борис Борисович / Директор направления ИТ-закупок</a:t>
            </a:r>
          </a:p>
          <a:p>
            <a:pPr algn="just"/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Ответственный от 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en-US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Потапова Лариса Владимировна/ Менеджер</a:t>
            </a:r>
            <a:endParaRPr lang="ru-RU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39385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6">
            <a:extLst>
              <a:ext uri="{FF2B5EF4-FFF2-40B4-BE49-F238E27FC236}">
                <a16:creationId xmlns:a16="http://schemas.microsoft.com/office/drawing/2014/main" id="{0F5E67B7-D4E9-7D48-8357-C8F81798EA07}"/>
              </a:ext>
            </a:extLst>
          </p:cNvPr>
          <p:cNvSpPr/>
          <p:nvPr/>
        </p:nvSpPr>
        <p:spPr>
          <a:xfrm>
            <a:off x="0" y="-11153"/>
            <a:ext cx="7716838" cy="6869153"/>
          </a:xfrm>
          <a:custGeom>
            <a:avLst/>
            <a:gdLst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6869152 w 6869152"/>
              <a:gd name="connsiteY2" fmla="*/ 6869152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5274528 w 6869152"/>
              <a:gd name="connsiteY2" fmla="*/ 6858001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4334177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3966905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69152" h="6869153">
                <a:moveTo>
                  <a:pt x="0" y="0"/>
                </a:moveTo>
                <a:lnTo>
                  <a:pt x="6869152" y="0"/>
                </a:lnTo>
                <a:lnTo>
                  <a:pt x="3966905" y="6869153"/>
                </a:lnTo>
                <a:lnTo>
                  <a:pt x="0" y="6869152"/>
                </a:lnTo>
                <a:lnTo>
                  <a:pt x="0" y="0"/>
                </a:lnTo>
                <a:close/>
              </a:path>
            </a:pathLst>
          </a:custGeom>
          <a:solidFill>
            <a:srgbClr val="44BB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D5557B09-09B6-4E42-B12E-72D8A21769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15840" y="6222257"/>
            <a:ext cx="2057400" cy="469900"/>
          </a:xfrm>
          <a:prstGeom prst="rect">
            <a:avLst/>
          </a:prstGeom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9959915"/>
              </p:ext>
            </p:extLst>
          </p:nvPr>
        </p:nvGraphicFramePr>
        <p:xfrm>
          <a:off x="268599" y="734906"/>
          <a:ext cx="11784094" cy="5264386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42250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5589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911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  <a:latin typeface="Rostelecom Basis Light" panose="020B0303030604040103" pitchFamily="34" charset="0"/>
                          <a:cs typeface="Arial" panose="020B0604020202020204" pitchFamily="34" charset="0"/>
                        </a:rPr>
                        <a:t>Параметры закупки</a:t>
                      </a: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  <a:latin typeface="Rostelecom Basis Light" panose="020B0303030604040103" pitchFamily="34" charset="0"/>
                          <a:cs typeface="Arial" panose="020B0604020202020204" pitchFamily="34" charset="0"/>
                        </a:rPr>
                        <a:t>Описание</a:t>
                      </a: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913">
                <a:tc>
                  <a:txBody>
                    <a:bodyPr/>
                    <a:lstStyle/>
                    <a:p>
                      <a:pPr algn="l"/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Категория закупки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1.1.1.2 </a:t>
                      </a:r>
                      <a:r>
                        <a:rPr lang="en-US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Mid range 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серверы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45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ЦФО/Блока/Департамента, для которого проводится закупка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(004) Блок Информационные технологии</a:t>
                      </a:r>
                      <a:endParaRPr lang="ru-RU" sz="1400" i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8169">
                <a:tc>
                  <a:txBody>
                    <a:bodyPr/>
                    <a:lstStyle/>
                    <a:p>
                      <a:pPr algn="l"/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закупки в </a:t>
                      </a: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R12/</a:t>
                      </a: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ЕСЭД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baseline="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№</a:t>
                      </a:r>
                      <a:r>
                        <a:rPr lang="en-US" sz="1400" kern="1200" baseline="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R12</a:t>
                      </a:r>
                      <a:r>
                        <a:rPr lang="ru-RU" sz="1400" kern="1200" baseline="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- 130911</a:t>
                      </a:r>
                      <a:r>
                        <a:rPr lang="en-US" sz="1400" kern="1200" baseline="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/ </a:t>
                      </a:r>
                      <a:r>
                        <a:rPr lang="ru-RU" sz="1400" kern="1200" baseline="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№ЕСЭД - 01/26/141/21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45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Начальная (максимальная) цена договора/предельная</a:t>
                      </a:r>
                      <a:r>
                        <a:rPr lang="ru-RU" sz="140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цена закупки/лота 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6 771 277,79 долларов США с НДС </a:t>
                      </a:r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(5 642 731,49 долларов США без НДС)</a:t>
                      </a:r>
                    </a:p>
                    <a:p>
                      <a:pPr algn="just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Лот№1. 5 326 961,04 </a:t>
                      </a:r>
                      <a:r>
                        <a:rPr lang="en-US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USD </a:t>
                      </a:r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 НДС</a:t>
                      </a:r>
                      <a:endParaRPr lang="en-US" sz="14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Лот№2. 1 444 316,75 </a:t>
                      </a:r>
                      <a:r>
                        <a:rPr lang="en-US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USD</a:t>
                      </a:r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 НДС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60722">
                <a:tc>
                  <a:txBody>
                    <a:bodyPr/>
                    <a:lstStyle/>
                    <a:p>
                      <a:pPr algn="l"/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Участниками</a:t>
                      </a:r>
                      <a:r>
                        <a:rPr lang="ru-RU" sz="140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закупки могут быть только субъекты МСП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i="0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Нет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2176">
                <a:tc>
                  <a:txBody>
                    <a:bodyPr/>
                    <a:lstStyle/>
                    <a:p>
                      <a:pPr algn="l"/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Рамочный</a:t>
                      </a:r>
                      <a:r>
                        <a:rPr lang="ru-RU" sz="140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договор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i="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Да</a:t>
                      </a:r>
                      <a:endParaRPr lang="ru-RU" sz="1400" i="0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1345">
                <a:tc>
                  <a:txBody>
                    <a:bodyPr/>
                    <a:lstStyle/>
                    <a:p>
                      <a:pPr algn="l"/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Срок действия договора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400" b="0" kern="1200" baseline="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 года с даты подписания договора</a:t>
                      </a:r>
                    </a:p>
                    <a:p>
                      <a:pPr marL="0" algn="l" defTabSz="914400" rtl="0" eaLnBrk="1" latinLnBrk="0" hangingPunct="1"/>
                      <a:r>
                        <a:rPr lang="ru-RU" sz="1400" b="0" kern="1200" baseline="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Поставка по Заказам – не более 60 календарных дней с даты подписания Заказа</a:t>
                      </a:r>
                      <a:endParaRPr lang="ru-RU" sz="1400" b="0" kern="1200" baseline="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7064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Порядок</a:t>
                      </a:r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оплаты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14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Условия оплаты типовые.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100%  постоплата -</a:t>
                      </a:r>
                      <a:r>
                        <a:rPr lang="ru-RU" sz="1400" kern="1200" baseline="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kern="1200" baseline="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в течение 90 кал. дней (15 раб. дней, если победитель МСП)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ru-RU" sz="1400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955979">
                <a:tc>
                  <a:txBody>
                    <a:bodyPr/>
                    <a:lstStyle/>
                    <a:p>
                      <a:pPr algn="l"/>
                      <a:r>
                        <a:rPr lang="ru-RU" sz="1400" kern="1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Остаток бюджета текущего года</a:t>
                      </a:r>
                      <a:r>
                        <a:rPr lang="en-US" sz="1400" kern="1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ru-RU" sz="1400" kern="1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 указанием статьи расходов)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kern="1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Код статьи/проекта</a:t>
                      </a: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: закупка 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рамочная, заказы могут оформляться с различных инвестиционных проектов</a:t>
                      </a:r>
                      <a:endParaRPr lang="ru-RU" sz="1400" kern="1200" baseline="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6757529"/>
                  </a:ext>
                </a:extLst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48603" y="276896"/>
            <a:ext cx="10515600" cy="458010"/>
          </a:xfrm>
        </p:spPr>
        <p:txBody>
          <a:bodyPr>
            <a:normAutofit/>
          </a:bodyPr>
          <a:lstStyle/>
          <a:p>
            <a:pPr algn="r"/>
            <a:r>
              <a:rPr lang="ru-RU" sz="2400" b="1" dirty="0">
                <a:solidFill>
                  <a:schemeClr val="dk1"/>
                </a:solidFill>
                <a:latin typeface="Rostelecom Basis" panose="020B0503030604040103" pitchFamily="34" charset="0"/>
                <a:ea typeface="+mn-ea"/>
                <a:cs typeface="Segoe UI" panose="020B0502040204020203" pitchFamily="34" charset="0"/>
              </a:rPr>
              <a:t>Открытие закупки</a:t>
            </a:r>
          </a:p>
        </p:txBody>
      </p:sp>
    </p:spTree>
    <p:extLst>
      <p:ext uri="{BB962C8B-B14F-4D97-AF65-F5344CB8AC3E}">
        <p14:creationId xmlns:p14="http://schemas.microsoft.com/office/powerpoint/2010/main" val="17249226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6">
            <a:extLst>
              <a:ext uri="{FF2B5EF4-FFF2-40B4-BE49-F238E27FC236}">
                <a16:creationId xmlns:a16="http://schemas.microsoft.com/office/drawing/2014/main" id="{0F5E67B7-D4E9-7D48-8357-C8F81798EA07}"/>
              </a:ext>
            </a:extLst>
          </p:cNvPr>
          <p:cNvSpPr/>
          <p:nvPr/>
        </p:nvSpPr>
        <p:spPr>
          <a:xfrm>
            <a:off x="0" y="-11153"/>
            <a:ext cx="7716838" cy="6869153"/>
          </a:xfrm>
          <a:custGeom>
            <a:avLst/>
            <a:gdLst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6869152 w 6869152"/>
              <a:gd name="connsiteY2" fmla="*/ 6869152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5274528 w 6869152"/>
              <a:gd name="connsiteY2" fmla="*/ 6858001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4334177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3966905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69152" h="6869153">
                <a:moveTo>
                  <a:pt x="0" y="0"/>
                </a:moveTo>
                <a:lnTo>
                  <a:pt x="6869152" y="0"/>
                </a:lnTo>
                <a:lnTo>
                  <a:pt x="3966905" y="6869153"/>
                </a:lnTo>
                <a:lnTo>
                  <a:pt x="0" y="6869152"/>
                </a:lnTo>
                <a:lnTo>
                  <a:pt x="0" y="0"/>
                </a:lnTo>
                <a:close/>
              </a:path>
            </a:pathLst>
          </a:custGeom>
          <a:solidFill>
            <a:srgbClr val="44BB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D5557B09-09B6-4E42-B12E-72D8A21769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15840" y="6222257"/>
            <a:ext cx="2057400" cy="469900"/>
          </a:xfrm>
          <a:prstGeom prst="rect">
            <a:avLst/>
          </a:prstGeom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3617333"/>
              </p:ext>
            </p:extLst>
          </p:nvPr>
        </p:nvGraphicFramePr>
        <p:xfrm>
          <a:off x="180109" y="837955"/>
          <a:ext cx="11774468" cy="3392345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43158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4585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731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>
                          <a:solidFill>
                            <a:schemeClr val="bg1"/>
                          </a:solidFill>
                          <a:latin typeface="Rostelecom Basis Light" panose="020B0303030604040103" pitchFamily="34" charset="0"/>
                          <a:cs typeface="Arial" panose="020B0604020202020204" pitchFamily="34" charset="0"/>
                        </a:rPr>
                        <a:t>Параметры закупки</a:t>
                      </a: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>
                          <a:solidFill>
                            <a:schemeClr val="bg1"/>
                          </a:solidFill>
                          <a:latin typeface="Rostelecom Basis Light" panose="020B0303030604040103" pitchFamily="34" charset="0"/>
                          <a:cs typeface="Arial" panose="020B0604020202020204" pitchFamily="34" charset="0"/>
                        </a:rPr>
                        <a:t>Описание</a:t>
                      </a: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5564">
                <a:tc>
                  <a:txBody>
                    <a:bodyPr/>
                    <a:lstStyle/>
                    <a:p>
                      <a:pPr algn="l"/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</a:t>
                      </a:r>
                      <a:r>
                        <a:rPr lang="ru-RU" sz="140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заявки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Обеспечение 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установлено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Лот № 1: 68 000 (Шестьдесят восемь тысяч) долларов США (БГ или ДС).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Лот № 2: 27 000 (Двадцать семь тысяч) долларов США (БГ или ДС).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8692763"/>
                  </a:ext>
                </a:extLst>
              </a:tr>
              <a:tr h="295564">
                <a:tc>
                  <a:txBody>
                    <a:bodyPr/>
                    <a:lstStyle/>
                    <a:p>
                      <a:pPr algn="l"/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исполнения договора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Обеспечение не установлено (100% постоплата).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6191127"/>
                  </a:ext>
                </a:extLst>
              </a:tr>
              <a:tr h="634453">
                <a:tc>
                  <a:txBody>
                    <a:bodyPr/>
                    <a:lstStyle/>
                    <a:p>
                      <a:pPr algn="l"/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Возможное</a:t>
                      </a:r>
                      <a:r>
                        <a:rPr lang="ru-RU" sz="140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количество победителей закупки, распределение объемов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Лот 1 – 2 Победителя;</a:t>
                      </a:r>
                    </a:p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Лот 2 – 1 Победитель</a:t>
                      </a:r>
                      <a:endParaRPr lang="ru-RU" sz="1400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Параметры</a:t>
                      </a:r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(ранее) действующего договора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Отсутствует</a:t>
                      </a:r>
                      <a:endParaRPr lang="ru-RU" sz="1400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3199">
                <a:tc>
                  <a:txBody>
                    <a:bodyPr/>
                    <a:lstStyle/>
                    <a:p>
                      <a:pPr algn="l"/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Отборочные требования к участникам закупки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ru-RU" sz="14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дополнительные и специальные требования к участникам  не 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установлены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ru-RU" sz="1400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1293">
                <a:tc>
                  <a:txBody>
                    <a:bodyPr/>
                    <a:lstStyle/>
                    <a:p>
                      <a:pPr algn="l"/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Критерии оценки заявок, их</a:t>
                      </a:r>
                      <a:r>
                        <a:rPr lang="ru-RU" sz="140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значимость (%)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Цена</a:t>
                      </a:r>
                      <a:r>
                        <a:rPr lang="ru-RU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договора – 100%  (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Коэффициент</a:t>
                      </a:r>
                      <a:r>
                        <a:rPr lang="ru-RU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снижения)</a:t>
                      </a:r>
                      <a:endParaRPr lang="ru-RU" sz="1400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29353" y="169527"/>
            <a:ext cx="10515600" cy="458010"/>
          </a:xfrm>
        </p:spPr>
        <p:txBody>
          <a:bodyPr>
            <a:normAutofit/>
          </a:bodyPr>
          <a:lstStyle/>
          <a:p>
            <a:pPr algn="r"/>
            <a:r>
              <a:rPr lang="ru-RU" sz="2400" b="1" dirty="0">
                <a:solidFill>
                  <a:schemeClr val="dk1"/>
                </a:solidFill>
                <a:latin typeface="Rostelecom Basis" panose="020B0503030604040103" pitchFamily="34" charset="0"/>
                <a:ea typeface="+mn-ea"/>
                <a:cs typeface="Segoe UI" panose="020B0502040204020203" pitchFamily="34" charset="0"/>
              </a:rPr>
              <a:t>Открытие закупки</a:t>
            </a:r>
          </a:p>
        </p:txBody>
      </p:sp>
    </p:spTree>
    <p:extLst>
      <p:ext uri="{BB962C8B-B14F-4D97-AF65-F5344CB8AC3E}">
        <p14:creationId xmlns:p14="http://schemas.microsoft.com/office/powerpoint/2010/main" val="386815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6">
            <a:extLst>
              <a:ext uri="{FF2B5EF4-FFF2-40B4-BE49-F238E27FC236}">
                <a16:creationId xmlns:a16="http://schemas.microsoft.com/office/drawing/2014/main" id="{0F5E67B7-D4E9-7D48-8357-C8F81798EA07}"/>
              </a:ext>
            </a:extLst>
          </p:cNvPr>
          <p:cNvSpPr/>
          <p:nvPr/>
        </p:nvSpPr>
        <p:spPr>
          <a:xfrm>
            <a:off x="0" y="0"/>
            <a:ext cx="7716838" cy="6869153"/>
          </a:xfrm>
          <a:custGeom>
            <a:avLst/>
            <a:gdLst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6869152 w 6869152"/>
              <a:gd name="connsiteY2" fmla="*/ 6869152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5274528 w 6869152"/>
              <a:gd name="connsiteY2" fmla="*/ 6858001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4334177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3966905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69152" h="6869153">
                <a:moveTo>
                  <a:pt x="0" y="0"/>
                </a:moveTo>
                <a:lnTo>
                  <a:pt x="6869152" y="0"/>
                </a:lnTo>
                <a:lnTo>
                  <a:pt x="3966905" y="6869153"/>
                </a:lnTo>
                <a:lnTo>
                  <a:pt x="0" y="6869152"/>
                </a:lnTo>
                <a:lnTo>
                  <a:pt x="0" y="0"/>
                </a:lnTo>
                <a:close/>
              </a:path>
            </a:pathLst>
          </a:custGeom>
          <a:solidFill>
            <a:srgbClr val="FFBE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28E2884-E17C-EB44-8F71-F561E40C35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715840" y="6222257"/>
            <a:ext cx="2057400" cy="469900"/>
          </a:xfrm>
          <a:prstGeom prst="rect">
            <a:avLst/>
          </a:prstGeom>
        </p:spPr>
      </p:pic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1505804"/>
              </p:ext>
            </p:extLst>
          </p:nvPr>
        </p:nvGraphicFramePr>
        <p:xfrm>
          <a:off x="167571" y="147987"/>
          <a:ext cx="11844861" cy="6544170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47883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0565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016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Параметры закупки</a:t>
                      </a: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Описание</a:t>
                      </a: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8060">
                <a:tc>
                  <a:txBody>
                    <a:bodyPr/>
                    <a:lstStyle/>
                    <a:p>
                      <a:pPr algn="l"/>
                      <a:r>
                        <a:rPr lang="ru-RU" sz="1400" dirty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Наименование</a:t>
                      </a:r>
                      <a:r>
                        <a:rPr lang="ru-RU" sz="1400" baseline="0" dirty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потенциального победителя 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ИНН/Наименование организации: </a:t>
                      </a:r>
                      <a:endParaRPr lang="ru-RU" sz="1400" kern="1200" dirty="0" smtClean="0">
                        <a:solidFill>
                          <a:schemeClr val="dk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Лот 1: 1 место - ООО «РТК ЦТ»; 2 место -ООО «Систематика»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Лот 2: ООО «ТИРС» 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8060">
                <a:tc>
                  <a:txBody>
                    <a:bodyPr/>
                    <a:lstStyle/>
                    <a:p>
                      <a:pPr algn="l"/>
                      <a:r>
                        <a:rPr lang="ru-RU" sz="1400" kern="1200" dirty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Порядок распределения объемов (если несколько победителей)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Лот 1 - 2 победителя (распределение объемов в зависимости от разницы коэффициентов снижения 1-го и 2-го Победителей);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Лот</a:t>
                      </a:r>
                      <a:r>
                        <a:rPr lang="ru-RU" sz="1400" kern="1200" baseline="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2 – 1 победитель</a:t>
                      </a:r>
                      <a:endParaRPr lang="ru-RU" sz="1400" kern="1200" dirty="0" smtClean="0">
                        <a:solidFill>
                          <a:schemeClr val="dk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1934">
                <a:tc>
                  <a:txBody>
                    <a:bodyPr/>
                    <a:lstStyle/>
                    <a:p>
                      <a:pPr algn="l"/>
                      <a:r>
                        <a:rPr lang="ru-RU" sz="1400" dirty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Количество участников (не заполняется при открытии</a:t>
                      </a:r>
                      <a:r>
                        <a:rPr lang="ru-RU" sz="1400" baseline="0" dirty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закупки)</a:t>
                      </a:r>
                      <a:endParaRPr lang="ru-RU" sz="14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6 (шесть)</a:t>
                      </a:r>
                      <a:endParaRPr lang="ru-RU" sz="1400" kern="1200" dirty="0">
                        <a:solidFill>
                          <a:schemeClr val="dk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968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Количество переторжек (не заполняется при открытии</a:t>
                      </a:r>
                      <a:r>
                        <a:rPr lang="ru-RU" sz="1400" baseline="0" dirty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закупки)</a:t>
                      </a:r>
                      <a:endParaRPr lang="ru-RU" sz="14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4 (четыре)</a:t>
                      </a:r>
                      <a:endParaRPr lang="ru-RU" sz="1400" kern="1200" dirty="0">
                        <a:solidFill>
                          <a:schemeClr val="dk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0643">
                <a:tc>
                  <a:txBody>
                    <a:bodyPr/>
                    <a:lstStyle/>
                    <a:p>
                      <a:pPr algn="l"/>
                      <a:r>
                        <a:rPr lang="ru-RU" sz="1400" dirty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Действующий подрядчик/поставщик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Отсутствует</a:t>
                      </a:r>
                      <a:endParaRPr lang="ru-RU" sz="1400" kern="1200" dirty="0">
                        <a:solidFill>
                          <a:schemeClr val="dk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064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Параметры действующего договора (№,сумма,</a:t>
                      </a:r>
                      <a:r>
                        <a:rPr lang="ru-RU" sz="1400" baseline="0" dirty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срок действия, </a:t>
                      </a:r>
                      <a:r>
                        <a:rPr lang="ru-RU" sz="1400" dirty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дата заключения,</a:t>
                      </a:r>
                      <a:r>
                        <a:rPr lang="ru-RU" sz="1400" baseline="0" dirty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остатки по действующему договору)</a:t>
                      </a:r>
                      <a:endParaRPr lang="ru-RU" sz="14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Отсутствует</a:t>
                      </a:r>
                      <a:endParaRPr lang="ru-RU" sz="1400" kern="1200" dirty="0">
                        <a:solidFill>
                          <a:schemeClr val="dk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064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Цена договора, предложенная</a:t>
                      </a:r>
                      <a:r>
                        <a:rPr lang="ru-RU" sz="1400" baseline="0" dirty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потенциальным победителем (с учетом НДС/без учета НДС)</a:t>
                      </a:r>
                      <a:endParaRPr lang="ru-RU" sz="14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Лот 1: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 место - ООО «РТК ЦТ» 5 007 343,39 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USD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ru-RU" sz="1400" kern="1200" baseline="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с НДС / 4 172 786,16 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USD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без</a:t>
                      </a:r>
                      <a:r>
                        <a:rPr lang="ru-RU" sz="1400" kern="1200" baseline="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НДС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;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 место -ООО «Систематика» 5 007 343,39 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USD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ru-RU" sz="1400" kern="1200" baseline="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с НДС / 4 172 786,16 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USD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без</a:t>
                      </a:r>
                      <a:r>
                        <a:rPr lang="ru-RU" sz="1400" kern="1200" baseline="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НДС.</a:t>
                      </a:r>
                      <a:endParaRPr lang="ru-RU" sz="1400" kern="1200" dirty="0" smtClean="0">
                        <a:solidFill>
                          <a:schemeClr val="dk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Лот 2: ООО «ТИРС» 1 437 095,16 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USD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ru-RU" sz="1400" kern="1200" baseline="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с НДС / 1 197 579,30 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USD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без</a:t>
                      </a:r>
                      <a:r>
                        <a:rPr lang="ru-RU" sz="1400" kern="1200" baseline="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НДС</a:t>
                      </a:r>
                      <a:endParaRPr lang="ru-RU" sz="1400" kern="1200" dirty="0" smtClean="0">
                        <a:solidFill>
                          <a:schemeClr val="dk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4064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Для какого ЦФО/Блока/Департамента проводится закупка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КЦ – Подразделения по работе с корпоративными и государственными 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сегментами – </a:t>
                      </a:r>
                      <a:r>
                        <a:rPr lang="ru-RU" sz="1400" kern="1200" dirty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Проектный офис по развитию платформы видеонаблюдения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4064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Заказчик закупки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КЦ – Подразделения по работе с корпоративными и государственными 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сегментами – </a:t>
                      </a:r>
                      <a:r>
                        <a:rPr lang="ru-RU" sz="1400" kern="1200" dirty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Проектный офис по развитию платформы видеонаблюдения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4064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Инициатор закупки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Шаповалов Р.С., директор центра</a:t>
                      </a:r>
                      <a:endParaRPr lang="ru-RU" sz="1400" kern="1200" dirty="0">
                        <a:solidFill>
                          <a:schemeClr val="dk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4064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Ответственный закупщик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Потапова Л.В., менеджер</a:t>
                      </a:r>
                      <a:endParaRPr lang="ru-RU" sz="1400" kern="1200" dirty="0">
                        <a:solidFill>
                          <a:schemeClr val="dk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758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6">
            <a:extLst>
              <a:ext uri="{FF2B5EF4-FFF2-40B4-BE49-F238E27FC236}">
                <a16:creationId xmlns:a16="http://schemas.microsoft.com/office/drawing/2014/main" id="{0F5E67B7-D4E9-7D48-8357-C8F81798EA07}"/>
              </a:ext>
            </a:extLst>
          </p:cNvPr>
          <p:cNvSpPr/>
          <p:nvPr/>
        </p:nvSpPr>
        <p:spPr>
          <a:xfrm>
            <a:off x="0" y="0"/>
            <a:ext cx="7716838" cy="6869153"/>
          </a:xfrm>
          <a:custGeom>
            <a:avLst/>
            <a:gdLst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6869152 w 6869152"/>
              <a:gd name="connsiteY2" fmla="*/ 6869152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5274528 w 6869152"/>
              <a:gd name="connsiteY2" fmla="*/ 6858001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4334177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3966905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69152" h="6869153">
                <a:moveTo>
                  <a:pt x="0" y="0"/>
                </a:moveTo>
                <a:lnTo>
                  <a:pt x="6869152" y="0"/>
                </a:lnTo>
                <a:lnTo>
                  <a:pt x="3966905" y="6869153"/>
                </a:lnTo>
                <a:lnTo>
                  <a:pt x="0" y="6869152"/>
                </a:lnTo>
                <a:lnTo>
                  <a:pt x="0" y="0"/>
                </a:lnTo>
                <a:close/>
              </a:path>
            </a:pathLst>
          </a:custGeom>
          <a:solidFill>
            <a:srgbClr val="44BB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6DEBB9F-436E-794B-A60A-0CD2F25F01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92057" y="6278726"/>
            <a:ext cx="2057400" cy="469900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891456" y="937211"/>
            <a:ext cx="9260944" cy="1648852"/>
          </a:xfrm>
        </p:spPr>
        <p:txBody>
          <a:bodyPr>
            <a:noAutofit/>
          </a:bodyPr>
          <a:lstStyle/>
          <a:p>
            <a:r>
              <a:rPr lang="ru-RU" sz="2200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/>
            </a:r>
            <a:br>
              <a:rPr lang="ru-RU" sz="2200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</a:br>
            <a:r>
              <a:rPr lang="ru-RU" sz="2200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/>
            </a:r>
            <a:br>
              <a:rPr lang="ru-RU" sz="2200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</a:br>
            <a:r>
              <a:rPr lang="ru-RU" sz="2200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Расчет обоснования потребностей:</a:t>
            </a:r>
            <a:br>
              <a:rPr lang="ru-RU" sz="2200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</a:br>
            <a:r>
              <a:rPr lang="ru-RU" sz="2200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/>
            </a:r>
            <a:br>
              <a:rPr lang="ru-RU" sz="2200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</a:br>
            <a:r>
              <a:rPr lang="ru-RU" sz="2200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/>
            </a:r>
            <a:br>
              <a:rPr lang="ru-RU" sz="2200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</a:br>
            <a:r>
              <a:rPr lang="ru-RU" sz="2200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/>
            </a:r>
            <a:br>
              <a:rPr lang="ru-RU" sz="2200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</a:br>
            <a:endParaRPr lang="en-US" sz="2200" dirty="0">
              <a:latin typeface="Segoe UI" panose="020B0502040204020203" pitchFamily="34" charset="0"/>
              <a:ea typeface="Open Sans Light" panose="020B0306030504020204" pitchFamily="34" charset="0"/>
              <a:cs typeface="Segoe UI" panose="020B0502040204020203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832112" y="4451901"/>
            <a:ext cx="988153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Кем принято Решение: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900980" y="4590339"/>
            <a:ext cx="98126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>
              <a:latin typeface="Segoe UI" panose="020B0502040204020203" pitchFamily="34" charset="0"/>
              <a:ea typeface="Open Sans Light" panose="020B0306030504020204" pitchFamily="34" charset="0"/>
              <a:cs typeface="Segoe UI" panose="020B0502040204020203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Руководство блока ИТ</a:t>
            </a:r>
            <a:endParaRPr lang="ru-RU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pSp>
        <p:nvGrpSpPr>
          <p:cNvPr id="16" name="Add..."/>
          <p:cNvGrpSpPr/>
          <p:nvPr/>
        </p:nvGrpSpPr>
        <p:grpSpPr>
          <a:xfrm>
            <a:off x="1019742" y="1255224"/>
            <a:ext cx="506412" cy="506413"/>
            <a:chOff x="5110163" y="3934460"/>
            <a:chExt cx="506412" cy="506413"/>
          </a:xfrm>
          <a:solidFill>
            <a:schemeClr val="accent2"/>
          </a:solidFill>
        </p:grpSpPr>
        <p:sp>
          <p:nvSpPr>
            <p:cNvPr id="17" name="Freeform 278"/>
            <p:cNvSpPr>
              <a:spLocks/>
            </p:cNvSpPr>
            <p:nvPr/>
          </p:nvSpPr>
          <p:spPr bwMode="auto">
            <a:xfrm>
              <a:off x="5110163" y="3934460"/>
              <a:ext cx="496887" cy="506413"/>
            </a:xfrm>
            <a:custGeom>
              <a:avLst/>
              <a:gdLst/>
              <a:ahLst/>
              <a:cxnLst>
                <a:cxn ang="0">
                  <a:pos x="226" y="164"/>
                </a:cxn>
                <a:cxn ang="0">
                  <a:pos x="128" y="232"/>
                </a:cxn>
                <a:cxn ang="0">
                  <a:pos x="24" y="128"/>
                </a:cxn>
                <a:cxn ang="0">
                  <a:pos x="128" y="24"/>
                </a:cxn>
                <a:cxn ang="0">
                  <a:pos x="226" y="92"/>
                </a:cxn>
                <a:cxn ang="0">
                  <a:pos x="226" y="92"/>
                </a:cxn>
                <a:cxn ang="0">
                  <a:pos x="241" y="100"/>
                </a:cxn>
                <a:cxn ang="0">
                  <a:pos x="249" y="84"/>
                </a:cxn>
                <a:cxn ang="0">
                  <a:pos x="249" y="84"/>
                </a:cxn>
                <a:cxn ang="0">
                  <a:pos x="128" y="0"/>
                </a:cxn>
                <a:cxn ang="0">
                  <a:pos x="0" y="128"/>
                </a:cxn>
                <a:cxn ang="0">
                  <a:pos x="128" y="256"/>
                </a:cxn>
                <a:cxn ang="0">
                  <a:pos x="249" y="172"/>
                </a:cxn>
                <a:cxn ang="0">
                  <a:pos x="249" y="172"/>
                </a:cxn>
                <a:cxn ang="0">
                  <a:pos x="241" y="157"/>
                </a:cxn>
                <a:cxn ang="0">
                  <a:pos x="226" y="164"/>
                </a:cxn>
              </a:cxnLst>
              <a:rect l="0" t="0" r="r" b="b"/>
              <a:pathLst>
                <a:path w="251" h="256">
                  <a:moveTo>
                    <a:pt x="226" y="164"/>
                  </a:moveTo>
                  <a:cubicBezTo>
                    <a:pt x="211" y="205"/>
                    <a:pt x="172" y="232"/>
                    <a:pt x="128" y="232"/>
                  </a:cubicBezTo>
                  <a:cubicBezTo>
                    <a:pt x="71" y="232"/>
                    <a:pt x="24" y="186"/>
                    <a:pt x="24" y="128"/>
                  </a:cubicBezTo>
                  <a:cubicBezTo>
                    <a:pt x="24" y="71"/>
                    <a:pt x="71" y="24"/>
                    <a:pt x="128" y="24"/>
                  </a:cubicBezTo>
                  <a:cubicBezTo>
                    <a:pt x="172" y="24"/>
                    <a:pt x="211" y="52"/>
                    <a:pt x="226" y="92"/>
                  </a:cubicBezTo>
                  <a:cubicBezTo>
                    <a:pt x="226" y="92"/>
                    <a:pt x="226" y="92"/>
                    <a:pt x="226" y="92"/>
                  </a:cubicBezTo>
                  <a:cubicBezTo>
                    <a:pt x="228" y="99"/>
                    <a:pt x="235" y="102"/>
                    <a:pt x="241" y="100"/>
                  </a:cubicBezTo>
                  <a:cubicBezTo>
                    <a:pt x="248" y="97"/>
                    <a:pt x="251" y="90"/>
                    <a:pt x="249" y="84"/>
                  </a:cubicBezTo>
                  <a:cubicBezTo>
                    <a:pt x="249" y="84"/>
                    <a:pt x="249" y="84"/>
                    <a:pt x="249" y="84"/>
                  </a:cubicBezTo>
                  <a:cubicBezTo>
                    <a:pt x="230" y="34"/>
                    <a:pt x="182" y="0"/>
                    <a:pt x="128" y="0"/>
                  </a:cubicBezTo>
                  <a:cubicBezTo>
                    <a:pt x="58" y="0"/>
                    <a:pt x="0" y="58"/>
                    <a:pt x="0" y="128"/>
                  </a:cubicBezTo>
                  <a:cubicBezTo>
                    <a:pt x="0" y="199"/>
                    <a:pt x="58" y="256"/>
                    <a:pt x="128" y="256"/>
                  </a:cubicBezTo>
                  <a:cubicBezTo>
                    <a:pt x="182" y="256"/>
                    <a:pt x="230" y="223"/>
                    <a:pt x="249" y="172"/>
                  </a:cubicBezTo>
                  <a:cubicBezTo>
                    <a:pt x="249" y="172"/>
                    <a:pt x="249" y="172"/>
                    <a:pt x="249" y="172"/>
                  </a:cubicBezTo>
                  <a:cubicBezTo>
                    <a:pt x="251" y="166"/>
                    <a:pt x="248" y="159"/>
                    <a:pt x="241" y="157"/>
                  </a:cubicBezTo>
                  <a:cubicBezTo>
                    <a:pt x="235" y="155"/>
                    <a:pt x="228" y="158"/>
                    <a:pt x="226" y="164"/>
                  </a:cubicBezTo>
                  <a:close/>
                </a:path>
              </a:pathLst>
            </a:custGeom>
            <a:grpFill/>
            <a:ln w="9525">
              <a:solidFill>
                <a:schemeClr val="accent2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8" name="Freeform 279"/>
            <p:cNvSpPr>
              <a:spLocks/>
            </p:cNvSpPr>
            <p:nvPr/>
          </p:nvSpPr>
          <p:spPr bwMode="auto">
            <a:xfrm>
              <a:off x="5338763" y="4053523"/>
              <a:ext cx="47625" cy="268288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0" y="124"/>
                </a:cxn>
                <a:cxn ang="0">
                  <a:pos x="0" y="124"/>
                </a:cxn>
                <a:cxn ang="0">
                  <a:pos x="12" y="136"/>
                </a:cxn>
                <a:cxn ang="0">
                  <a:pos x="24" y="124"/>
                </a:cxn>
                <a:cxn ang="0">
                  <a:pos x="24" y="124"/>
                </a:cxn>
                <a:cxn ang="0">
                  <a:pos x="24" y="12"/>
                </a:cxn>
                <a:cxn ang="0">
                  <a:pos x="24" y="12"/>
                </a:cxn>
                <a:cxn ang="0">
                  <a:pos x="12" y="0"/>
                </a:cxn>
                <a:cxn ang="0">
                  <a:pos x="0" y="12"/>
                </a:cxn>
              </a:cxnLst>
              <a:rect l="0" t="0" r="r" b="b"/>
              <a:pathLst>
                <a:path w="24" h="136">
                  <a:moveTo>
                    <a:pt x="0" y="12"/>
                  </a:moveTo>
                  <a:cubicBezTo>
                    <a:pt x="0" y="124"/>
                    <a:pt x="0" y="124"/>
                    <a:pt x="0" y="124"/>
                  </a:cubicBezTo>
                  <a:cubicBezTo>
                    <a:pt x="0" y="124"/>
                    <a:pt x="0" y="124"/>
                    <a:pt x="0" y="124"/>
                  </a:cubicBezTo>
                  <a:cubicBezTo>
                    <a:pt x="0" y="131"/>
                    <a:pt x="6" y="136"/>
                    <a:pt x="12" y="136"/>
                  </a:cubicBezTo>
                  <a:cubicBezTo>
                    <a:pt x="19" y="136"/>
                    <a:pt x="24" y="131"/>
                    <a:pt x="24" y="124"/>
                  </a:cubicBezTo>
                  <a:cubicBezTo>
                    <a:pt x="24" y="124"/>
                    <a:pt x="24" y="124"/>
                    <a:pt x="24" y="124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6"/>
                    <a:pt x="19" y="0"/>
                    <a:pt x="12" y="0"/>
                  </a:cubicBezTo>
                  <a:cubicBezTo>
                    <a:pt x="6" y="0"/>
                    <a:pt x="0" y="6"/>
                    <a:pt x="0" y="12"/>
                  </a:cubicBezTo>
                  <a:close/>
                </a:path>
              </a:pathLst>
            </a:custGeom>
            <a:grpFill/>
            <a:ln w="9525">
              <a:solidFill>
                <a:schemeClr val="accent2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9" name="Freeform 280"/>
            <p:cNvSpPr>
              <a:spLocks noEditPoints="1"/>
            </p:cNvSpPr>
            <p:nvPr/>
          </p:nvSpPr>
          <p:spPr bwMode="auto">
            <a:xfrm>
              <a:off x="5229225" y="4164648"/>
              <a:ext cx="387350" cy="46038"/>
            </a:xfrm>
            <a:custGeom>
              <a:avLst/>
              <a:gdLst/>
              <a:ahLst/>
              <a:cxnLst>
                <a:cxn ang="0">
                  <a:pos x="184" y="0"/>
                </a:cxn>
                <a:cxn ang="0">
                  <a:pos x="172" y="12"/>
                </a:cxn>
                <a:cxn ang="0">
                  <a:pos x="184" y="24"/>
                </a:cxn>
                <a:cxn ang="0">
                  <a:pos x="196" y="12"/>
                </a:cxn>
                <a:cxn ang="0">
                  <a:pos x="184" y="0"/>
                </a:cxn>
                <a:cxn ang="0">
                  <a:pos x="124" y="0"/>
                </a:cxn>
                <a:cxn ang="0">
                  <a:pos x="12" y="0"/>
                </a:cxn>
                <a:cxn ang="0">
                  <a:pos x="0" y="12"/>
                </a:cxn>
                <a:cxn ang="0">
                  <a:pos x="12" y="24"/>
                </a:cxn>
                <a:cxn ang="0">
                  <a:pos x="124" y="24"/>
                </a:cxn>
                <a:cxn ang="0">
                  <a:pos x="136" y="12"/>
                </a:cxn>
                <a:cxn ang="0">
                  <a:pos x="124" y="0"/>
                </a:cxn>
              </a:cxnLst>
              <a:rect l="0" t="0" r="r" b="b"/>
              <a:pathLst>
                <a:path w="196" h="24">
                  <a:moveTo>
                    <a:pt x="184" y="0"/>
                  </a:moveTo>
                  <a:cubicBezTo>
                    <a:pt x="178" y="0"/>
                    <a:pt x="172" y="6"/>
                    <a:pt x="172" y="12"/>
                  </a:cubicBezTo>
                  <a:cubicBezTo>
                    <a:pt x="172" y="19"/>
                    <a:pt x="178" y="24"/>
                    <a:pt x="184" y="24"/>
                  </a:cubicBezTo>
                  <a:cubicBezTo>
                    <a:pt x="191" y="24"/>
                    <a:pt x="196" y="19"/>
                    <a:pt x="196" y="12"/>
                  </a:cubicBezTo>
                  <a:cubicBezTo>
                    <a:pt x="196" y="6"/>
                    <a:pt x="191" y="0"/>
                    <a:pt x="184" y="0"/>
                  </a:cubicBezTo>
                  <a:close/>
                  <a:moveTo>
                    <a:pt x="124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2"/>
                  </a:cubicBezTo>
                  <a:cubicBezTo>
                    <a:pt x="0" y="19"/>
                    <a:pt x="6" y="24"/>
                    <a:pt x="12" y="24"/>
                  </a:cubicBezTo>
                  <a:cubicBezTo>
                    <a:pt x="124" y="24"/>
                    <a:pt x="124" y="24"/>
                    <a:pt x="124" y="24"/>
                  </a:cubicBezTo>
                  <a:cubicBezTo>
                    <a:pt x="131" y="24"/>
                    <a:pt x="136" y="19"/>
                    <a:pt x="136" y="12"/>
                  </a:cubicBezTo>
                  <a:cubicBezTo>
                    <a:pt x="136" y="6"/>
                    <a:pt x="131" y="0"/>
                    <a:pt x="124" y="0"/>
                  </a:cubicBezTo>
                  <a:close/>
                </a:path>
              </a:pathLst>
            </a:custGeom>
            <a:grpFill/>
            <a:ln w="9525">
              <a:solidFill>
                <a:schemeClr val="accent2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</p:grpSp>
      <p:grpSp>
        <p:nvGrpSpPr>
          <p:cNvPr id="20" name="Add..."/>
          <p:cNvGrpSpPr/>
          <p:nvPr/>
        </p:nvGrpSpPr>
        <p:grpSpPr>
          <a:xfrm>
            <a:off x="1014979" y="4039518"/>
            <a:ext cx="506412" cy="506413"/>
            <a:chOff x="5110163" y="3934460"/>
            <a:chExt cx="506412" cy="506413"/>
          </a:xfrm>
          <a:solidFill>
            <a:schemeClr val="accent2"/>
          </a:solidFill>
        </p:grpSpPr>
        <p:sp>
          <p:nvSpPr>
            <p:cNvPr id="21" name="Freeform 278"/>
            <p:cNvSpPr>
              <a:spLocks/>
            </p:cNvSpPr>
            <p:nvPr/>
          </p:nvSpPr>
          <p:spPr bwMode="auto">
            <a:xfrm>
              <a:off x="5110163" y="3934460"/>
              <a:ext cx="496887" cy="506413"/>
            </a:xfrm>
            <a:custGeom>
              <a:avLst/>
              <a:gdLst/>
              <a:ahLst/>
              <a:cxnLst>
                <a:cxn ang="0">
                  <a:pos x="226" y="164"/>
                </a:cxn>
                <a:cxn ang="0">
                  <a:pos x="128" y="232"/>
                </a:cxn>
                <a:cxn ang="0">
                  <a:pos x="24" y="128"/>
                </a:cxn>
                <a:cxn ang="0">
                  <a:pos x="128" y="24"/>
                </a:cxn>
                <a:cxn ang="0">
                  <a:pos x="226" y="92"/>
                </a:cxn>
                <a:cxn ang="0">
                  <a:pos x="226" y="92"/>
                </a:cxn>
                <a:cxn ang="0">
                  <a:pos x="241" y="100"/>
                </a:cxn>
                <a:cxn ang="0">
                  <a:pos x="249" y="84"/>
                </a:cxn>
                <a:cxn ang="0">
                  <a:pos x="249" y="84"/>
                </a:cxn>
                <a:cxn ang="0">
                  <a:pos x="128" y="0"/>
                </a:cxn>
                <a:cxn ang="0">
                  <a:pos x="0" y="128"/>
                </a:cxn>
                <a:cxn ang="0">
                  <a:pos x="128" y="256"/>
                </a:cxn>
                <a:cxn ang="0">
                  <a:pos x="249" y="172"/>
                </a:cxn>
                <a:cxn ang="0">
                  <a:pos x="249" y="172"/>
                </a:cxn>
                <a:cxn ang="0">
                  <a:pos x="241" y="157"/>
                </a:cxn>
                <a:cxn ang="0">
                  <a:pos x="226" y="164"/>
                </a:cxn>
              </a:cxnLst>
              <a:rect l="0" t="0" r="r" b="b"/>
              <a:pathLst>
                <a:path w="251" h="256">
                  <a:moveTo>
                    <a:pt x="226" y="164"/>
                  </a:moveTo>
                  <a:cubicBezTo>
                    <a:pt x="211" y="205"/>
                    <a:pt x="172" y="232"/>
                    <a:pt x="128" y="232"/>
                  </a:cubicBezTo>
                  <a:cubicBezTo>
                    <a:pt x="71" y="232"/>
                    <a:pt x="24" y="186"/>
                    <a:pt x="24" y="128"/>
                  </a:cubicBezTo>
                  <a:cubicBezTo>
                    <a:pt x="24" y="71"/>
                    <a:pt x="71" y="24"/>
                    <a:pt x="128" y="24"/>
                  </a:cubicBezTo>
                  <a:cubicBezTo>
                    <a:pt x="172" y="24"/>
                    <a:pt x="211" y="52"/>
                    <a:pt x="226" y="92"/>
                  </a:cubicBezTo>
                  <a:cubicBezTo>
                    <a:pt x="226" y="92"/>
                    <a:pt x="226" y="92"/>
                    <a:pt x="226" y="92"/>
                  </a:cubicBezTo>
                  <a:cubicBezTo>
                    <a:pt x="228" y="99"/>
                    <a:pt x="235" y="102"/>
                    <a:pt x="241" y="100"/>
                  </a:cubicBezTo>
                  <a:cubicBezTo>
                    <a:pt x="248" y="97"/>
                    <a:pt x="251" y="90"/>
                    <a:pt x="249" y="84"/>
                  </a:cubicBezTo>
                  <a:cubicBezTo>
                    <a:pt x="249" y="84"/>
                    <a:pt x="249" y="84"/>
                    <a:pt x="249" y="84"/>
                  </a:cubicBezTo>
                  <a:cubicBezTo>
                    <a:pt x="230" y="34"/>
                    <a:pt x="182" y="0"/>
                    <a:pt x="128" y="0"/>
                  </a:cubicBezTo>
                  <a:cubicBezTo>
                    <a:pt x="58" y="0"/>
                    <a:pt x="0" y="58"/>
                    <a:pt x="0" y="128"/>
                  </a:cubicBezTo>
                  <a:cubicBezTo>
                    <a:pt x="0" y="199"/>
                    <a:pt x="58" y="256"/>
                    <a:pt x="128" y="256"/>
                  </a:cubicBezTo>
                  <a:cubicBezTo>
                    <a:pt x="182" y="256"/>
                    <a:pt x="230" y="223"/>
                    <a:pt x="249" y="172"/>
                  </a:cubicBezTo>
                  <a:cubicBezTo>
                    <a:pt x="249" y="172"/>
                    <a:pt x="249" y="172"/>
                    <a:pt x="249" y="172"/>
                  </a:cubicBezTo>
                  <a:cubicBezTo>
                    <a:pt x="251" y="166"/>
                    <a:pt x="248" y="159"/>
                    <a:pt x="241" y="157"/>
                  </a:cubicBezTo>
                  <a:cubicBezTo>
                    <a:pt x="235" y="155"/>
                    <a:pt x="228" y="158"/>
                    <a:pt x="226" y="164"/>
                  </a:cubicBezTo>
                  <a:close/>
                </a:path>
              </a:pathLst>
            </a:custGeom>
            <a:grpFill/>
            <a:ln w="9525">
              <a:solidFill>
                <a:schemeClr val="accent2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2" name="Freeform 279"/>
            <p:cNvSpPr>
              <a:spLocks/>
            </p:cNvSpPr>
            <p:nvPr/>
          </p:nvSpPr>
          <p:spPr bwMode="auto">
            <a:xfrm>
              <a:off x="5338763" y="4053523"/>
              <a:ext cx="47625" cy="268288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0" y="124"/>
                </a:cxn>
                <a:cxn ang="0">
                  <a:pos x="0" y="124"/>
                </a:cxn>
                <a:cxn ang="0">
                  <a:pos x="12" y="136"/>
                </a:cxn>
                <a:cxn ang="0">
                  <a:pos x="24" y="124"/>
                </a:cxn>
                <a:cxn ang="0">
                  <a:pos x="24" y="124"/>
                </a:cxn>
                <a:cxn ang="0">
                  <a:pos x="24" y="12"/>
                </a:cxn>
                <a:cxn ang="0">
                  <a:pos x="24" y="12"/>
                </a:cxn>
                <a:cxn ang="0">
                  <a:pos x="12" y="0"/>
                </a:cxn>
                <a:cxn ang="0">
                  <a:pos x="0" y="12"/>
                </a:cxn>
              </a:cxnLst>
              <a:rect l="0" t="0" r="r" b="b"/>
              <a:pathLst>
                <a:path w="24" h="136">
                  <a:moveTo>
                    <a:pt x="0" y="12"/>
                  </a:moveTo>
                  <a:cubicBezTo>
                    <a:pt x="0" y="124"/>
                    <a:pt x="0" y="124"/>
                    <a:pt x="0" y="124"/>
                  </a:cubicBezTo>
                  <a:cubicBezTo>
                    <a:pt x="0" y="124"/>
                    <a:pt x="0" y="124"/>
                    <a:pt x="0" y="124"/>
                  </a:cubicBezTo>
                  <a:cubicBezTo>
                    <a:pt x="0" y="131"/>
                    <a:pt x="6" y="136"/>
                    <a:pt x="12" y="136"/>
                  </a:cubicBezTo>
                  <a:cubicBezTo>
                    <a:pt x="19" y="136"/>
                    <a:pt x="24" y="131"/>
                    <a:pt x="24" y="124"/>
                  </a:cubicBezTo>
                  <a:cubicBezTo>
                    <a:pt x="24" y="124"/>
                    <a:pt x="24" y="124"/>
                    <a:pt x="24" y="124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6"/>
                    <a:pt x="19" y="0"/>
                    <a:pt x="12" y="0"/>
                  </a:cubicBezTo>
                  <a:cubicBezTo>
                    <a:pt x="6" y="0"/>
                    <a:pt x="0" y="6"/>
                    <a:pt x="0" y="12"/>
                  </a:cubicBezTo>
                  <a:close/>
                </a:path>
              </a:pathLst>
            </a:custGeom>
            <a:grpFill/>
            <a:ln w="9525">
              <a:solidFill>
                <a:schemeClr val="accent2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3" name="Freeform 280"/>
            <p:cNvSpPr>
              <a:spLocks noEditPoints="1"/>
            </p:cNvSpPr>
            <p:nvPr/>
          </p:nvSpPr>
          <p:spPr bwMode="auto">
            <a:xfrm>
              <a:off x="5229225" y="4164648"/>
              <a:ext cx="387350" cy="46038"/>
            </a:xfrm>
            <a:custGeom>
              <a:avLst/>
              <a:gdLst/>
              <a:ahLst/>
              <a:cxnLst>
                <a:cxn ang="0">
                  <a:pos x="184" y="0"/>
                </a:cxn>
                <a:cxn ang="0">
                  <a:pos x="172" y="12"/>
                </a:cxn>
                <a:cxn ang="0">
                  <a:pos x="184" y="24"/>
                </a:cxn>
                <a:cxn ang="0">
                  <a:pos x="196" y="12"/>
                </a:cxn>
                <a:cxn ang="0">
                  <a:pos x="184" y="0"/>
                </a:cxn>
                <a:cxn ang="0">
                  <a:pos x="124" y="0"/>
                </a:cxn>
                <a:cxn ang="0">
                  <a:pos x="12" y="0"/>
                </a:cxn>
                <a:cxn ang="0">
                  <a:pos x="0" y="12"/>
                </a:cxn>
                <a:cxn ang="0">
                  <a:pos x="12" y="24"/>
                </a:cxn>
                <a:cxn ang="0">
                  <a:pos x="124" y="24"/>
                </a:cxn>
                <a:cxn ang="0">
                  <a:pos x="136" y="12"/>
                </a:cxn>
                <a:cxn ang="0">
                  <a:pos x="124" y="0"/>
                </a:cxn>
              </a:cxnLst>
              <a:rect l="0" t="0" r="r" b="b"/>
              <a:pathLst>
                <a:path w="196" h="24">
                  <a:moveTo>
                    <a:pt x="184" y="0"/>
                  </a:moveTo>
                  <a:cubicBezTo>
                    <a:pt x="178" y="0"/>
                    <a:pt x="172" y="6"/>
                    <a:pt x="172" y="12"/>
                  </a:cubicBezTo>
                  <a:cubicBezTo>
                    <a:pt x="172" y="19"/>
                    <a:pt x="178" y="24"/>
                    <a:pt x="184" y="24"/>
                  </a:cubicBezTo>
                  <a:cubicBezTo>
                    <a:pt x="191" y="24"/>
                    <a:pt x="196" y="19"/>
                    <a:pt x="196" y="12"/>
                  </a:cubicBezTo>
                  <a:cubicBezTo>
                    <a:pt x="196" y="6"/>
                    <a:pt x="191" y="0"/>
                    <a:pt x="184" y="0"/>
                  </a:cubicBezTo>
                  <a:close/>
                  <a:moveTo>
                    <a:pt x="124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2"/>
                  </a:cubicBezTo>
                  <a:cubicBezTo>
                    <a:pt x="0" y="19"/>
                    <a:pt x="6" y="24"/>
                    <a:pt x="12" y="24"/>
                  </a:cubicBezTo>
                  <a:cubicBezTo>
                    <a:pt x="124" y="24"/>
                    <a:pt x="124" y="24"/>
                    <a:pt x="124" y="24"/>
                  </a:cubicBezTo>
                  <a:cubicBezTo>
                    <a:pt x="131" y="24"/>
                    <a:pt x="136" y="19"/>
                    <a:pt x="136" y="12"/>
                  </a:cubicBezTo>
                  <a:cubicBezTo>
                    <a:pt x="136" y="6"/>
                    <a:pt x="131" y="0"/>
                    <a:pt x="124" y="0"/>
                  </a:cubicBezTo>
                  <a:close/>
                </a:path>
              </a:pathLst>
            </a:custGeom>
            <a:grpFill/>
            <a:ln w="9525">
              <a:solidFill>
                <a:schemeClr val="accent2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24812CC6-CBB9-1247-B4EF-BB86FAD15EA4}"/>
              </a:ext>
            </a:extLst>
          </p:cNvPr>
          <p:cNvSpPr txBox="1"/>
          <p:nvPr/>
        </p:nvSpPr>
        <p:spPr>
          <a:xfrm>
            <a:off x="1583668" y="475546"/>
            <a:ext cx="10180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ctr"/>
            <a:r>
              <a:rPr lang="ru-RU" sz="2400" b="1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Обоснование целесообразности проведения закупки</a:t>
            </a:r>
            <a:endParaRPr lang="en-US" sz="2400" b="1" kern="0" dirty="0">
              <a:latin typeface="Segoe UI" panose="020B0502040204020203" pitchFamily="34" charset="0"/>
              <a:ea typeface="Open Sans Light" panose="020B0306030504020204" pitchFamily="34" charset="0"/>
              <a:cs typeface="Segoe UI" panose="020B0502040204020203" pitchFamily="34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5</a:t>
            </a:fld>
            <a:endParaRPr lang="ru-RU"/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69215517"/>
              </p:ext>
            </p:extLst>
          </p:nvPr>
        </p:nvGraphicFramePr>
        <p:xfrm>
          <a:off x="2430087" y="1874801"/>
          <a:ext cx="914400" cy="771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0" name="Лист" showAsIcon="1" r:id="rId5" imgW="914400" imgH="771480" progId="Excel.Sheet.12">
                  <p:embed/>
                </p:oleObj>
              </mc:Choice>
              <mc:Fallback>
                <p:oleObj name="Лист" showAsIcon="1" r:id="rId5" imgW="914400" imgH="77148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430087" y="1874801"/>
                        <a:ext cx="914400" cy="7715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93894386"/>
              </p:ext>
            </p:extLst>
          </p:nvPr>
        </p:nvGraphicFramePr>
        <p:xfrm>
          <a:off x="4321543" y="1844669"/>
          <a:ext cx="914400" cy="771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1" name="Лист" showAsIcon="1" r:id="rId7" imgW="914400" imgH="771480" progId="Excel.Sheet.12">
                  <p:embed/>
                </p:oleObj>
              </mc:Choice>
              <mc:Fallback>
                <p:oleObj name="Лист" showAsIcon="1" r:id="rId7" imgW="914400" imgH="77148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321543" y="1844669"/>
                        <a:ext cx="914400" cy="7715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42198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6">
            <a:extLst>
              <a:ext uri="{FF2B5EF4-FFF2-40B4-BE49-F238E27FC236}">
                <a16:creationId xmlns:a16="http://schemas.microsoft.com/office/drawing/2014/main" id="{0F5E67B7-D4E9-7D48-8357-C8F81798EA07}"/>
              </a:ext>
            </a:extLst>
          </p:cNvPr>
          <p:cNvSpPr/>
          <p:nvPr/>
        </p:nvSpPr>
        <p:spPr>
          <a:xfrm>
            <a:off x="0" y="0"/>
            <a:ext cx="7716838" cy="6869153"/>
          </a:xfrm>
          <a:custGeom>
            <a:avLst/>
            <a:gdLst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6869152 w 6869152"/>
              <a:gd name="connsiteY2" fmla="*/ 6869152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5274528 w 6869152"/>
              <a:gd name="connsiteY2" fmla="*/ 6858001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4334177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3966905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69152" h="6869153">
                <a:moveTo>
                  <a:pt x="0" y="0"/>
                </a:moveTo>
                <a:lnTo>
                  <a:pt x="6869152" y="0"/>
                </a:lnTo>
                <a:lnTo>
                  <a:pt x="3966905" y="6869153"/>
                </a:lnTo>
                <a:lnTo>
                  <a:pt x="0" y="6869152"/>
                </a:lnTo>
                <a:lnTo>
                  <a:pt x="0" y="0"/>
                </a:lnTo>
                <a:close/>
              </a:path>
            </a:pathLst>
          </a:custGeom>
          <a:solidFill>
            <a:srgbClr val="FFBE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810FA292-3D67-E746-9706-5DB71BB1B1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15840" y="6222257"/>
            <a:ext cx="2057400" cy="4699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599852" y="234871"/>
            <a:ext cx="99385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Расчет </a:t>
            </a:r>
            <a:r>
              <a:rPr lang="ru-RU" sz="2400" b="1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НМЦ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6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715840" y="1302242"/>
            <a:ext cx="10942760" cy="340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7188" algn="just">
              <a:lnSpc>
                <a:spcPct val="115000"/>
              </a:lnSpc>
              <a:spcAft>
                <a:spcPts val="0"/>
              </a:spcAft>
            </a:pPr>
            <a:r>
              <a:rPr lang="ru-RU" sz="15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НМЦ сформирована на основании полученных ТКП от потенциальных участников закупочной процедуры.</a:t>
            </a:r>
            <a:endParaRPr lang="ru-RU" sz="1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Объект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37489995"/>
              </p:ext>
            </p:extLst>
          </p:nvPr>
        </p:nvGraphicFramePr>
        <p:xfrm>
          <a:off x="2430087" y="1874801"/>
          <a:ext cx="914400" cy="771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2" name="Лист" showAsIcon="1" r:id="rId5" imgW="914400" imgH="771480" progId="Excel.Sheet.12">
                  <p:embed/>
                </p:oleObj>
              </mc:Choice>
              <mc:Fallback>
                <p:oleObj name="Лист" showAsIcon="1" r:id="rId5" imgW="914400" imgH="771480" progId="Excel.Sheet.12">
                  <p:embed/>
                  <p:pic>
                    <p:nvPicPr>
                      <p:cNvPr id="3" name="Объект 2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430087" y="1874801"/>
                        <a:ext cx="914400" cy="7715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Объект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1929199"/>
              </p:ext>
            </p:extLst>
          </p:nvPr>
        </p:nvGraphicFramePr>
        <p:xfrm>
          <a:off x="4321543" y="1844669"/>
          <a:ext cx="914400" cy="771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3" name="Лист" showAsIcon="1" r:id="rId7" imgW="914400" imgH="771480" progId="Excel.Sheet.12">
                  <p:embed/>
                </p:oleObj>
              </mc:Choice>
              <mc:Fallback>
                <p:oleObj name="Лист" showAsIcon="1" r:id="rId7" imgW="914400" imgH="771480" progId="Excel.Sheet.12">
                  <p:embed/>
                  <p:pic>
                    <p:nvPicPr>
                      <p:cNvPr id="4" name="Объект 3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321543" y="1844669"/>
                        <a:ext cx="914400" cy="7715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70409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6">
            <a:extLst>
              <a:ext uri="{FF2B5EF4-FFF2-40B4-BE49-F238E27FC236}">
                <a16:creationId xmlns:a16="http://schemas.microsoft.com/office/drawing/2014/main" id="{0F5E67B7-D4E9-7D48-8357-C8F81798EA07}"/>
              </a:ext>
            </a:extLst>
          </p:cNvPr>
          <p:cNvSpPr/>
          <p:nvPr/>
        </p:nvSpPr>
        <p:spPr>
          <a:xfrm>
            <a:off x="0" y="0"/>
            <a:ext cx="7716838" cy="6869153"/>
          </a:xfrm>
          <a:custGeom>
            <a:avLst/>
            <a:gdLst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6869152 w 6869152"/>
              <a:gd name="connsiteY2" fmla="*/ 6869152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5274528 w 6869152"/>
              <a:gd name="connsiteY2" fmla="*/ 6858001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4334177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3966905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69152" h="6869153">
                <a:moveTo>
                  <a:pt x="0" y="0"/>
                </a:moveTo>
                <a:lnTo>
                  <a:pt x="6869152" y="0"/>
                </a:lnTo>
                <a:lnTo>
                  <a:pt x="3966905" y="6869153"/>
                </a:lnTo>
                <a:lnTo>
                  <a:pt x="0" y="6869152"/>
                </a:lnTo>
                <a:lnTo>
                  <a:pt x="0" y="0"/>
                </a:lnTo>
                <a:close/>
              </a:path>
            </a:pathLst>
          </a:custGeom>
          <a:solidFill>
            <a:srgbClr val="44BB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99156DB9-F525-B945-A256-3102FC1EAC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715840" y="6222257"/>
            <a:ext cx="2057400" cy="4699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4812CC6-CBB9-1247-B4EF-BB86FAD15EA4}"/>
              </a:ext>
            </a:extLst>
          </p:cNvPr>
          <p:cNvSpPr txBox="1"/>
          <p:nvPr/>
        </p:nvSpPr>
        <p:spPr>
          <a:xfrm>
            <a:off x="1583668" y="370479"/>
            <a:ext cx="10180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ctr"/>
            <a:r>
              <a:rPr lang="ru-RU" sz="2400" b="1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Рассмотрение </a:t>
            </a:r>
            <a:r>
              <a:rPr lang="ru-RU" sz="2400" b="1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заявок </a:t>
            </a:r>
            <a:r>
              <a:rPr lang="ru-RU" sz="2400" b="1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претендентов. Лот 1</a:t>
            </a:r>
            <a:endParaRPr lang="en-US" sz="2400" b="1" kern="0" dirty="0">
              <a:latin typeface="Segoe UI" panose="020B0502040204020203" pitchFamily="34" charset="0"/>
              <a:ea typeface="Open Sans Light" panose="020B0306030504020204" pitchFamily="34" charset="0"/>
              <a:cs typeface="Segoe UI" panose="020B0502040204020203" pitchFamily="34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7</a:t>
            </a:fld>
            <a:endParaRPr lang="ru-RU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5429561"/>
              </p:ext>
            </p:extLst>
          </p:nvPr>
        </p:nvGraphicFramePr>
        <p:xfrm>
          <a:off x="828961" y="832144"/>
          <a:ext cx="10685014" cy="4991925"/>
        </p:xfrm>
        <a:graphic>
          <a:graphicData uri="http://schemas.openxmlformats.org/drawingml/2006/table">
            <a:tbl>
              <a:tblPr/>
              <a:tblGrid>
                <a:gridCol w="1336034">
                  <a:extLst>
                    <a:ext uri="{9D8B030D-6E8A-4147-A177-3AD203B41FA5}">
                      <a16:colId xmlns:a16="http://schemas.microsoft.com/office/drawing/2014/main" val="1106637880"/>
                    </a:ext>
                  </a:extLst>
                </a:gridCol>
                <a:gridCol w="2354754">
                  <a:extLst>
                    <a:ext uri="{9D8B030D-6E8A-4147-A177-3AD203B41FA5}">
                      <a16:colId xmlns:a16="http://schemas.microsoft.com/office/drawing/2014/main" val="1370681623"/>
                    </a:ext>
                  </a:extLst>
                </a:gridCol>
                <a:gridCol w="1750422">
                  <a:extLst>
                    <a:ext uri="{9D8B030D-6E8A-4147-A177-3AD203B41FA5}">
                      <a16:colId xmlns:a16="http://schemas.microsoft.com/office/drawing/2014/main" val="492414860"/>
                    </a:ext>
                  </a:extLst>
                </a:gridCol>
                <a:gridCol w="1240972">
                  <a:extLst>
                    <a:ext uri="{9D8B030D-6E8A-4147-A177-3AD203B41FA5}">
                      <a16:colId xmlns:a16="http://schemas.microsoft.com/office/drawing/2014/main" val="2215280364"/>
                    </a:ext>
                  </a:extLst>
                </a:gridCol>
                <a:gridCol w="4002832">
                  <a:extLst>
                    <a:ext uri="{9D8B030D-6E8A-4147-A177-3AD203B41FA5}">
                      <a16:colId xmlns:a16="http://schemas.microsoft.com/office/drawing/2014/main" val="1775156547"/>
                    </a:ext>
                  </a:extLst>
                </a:gridCol>
              </a:tblGrid>
              <a:tr h="208074">
                <a:tc gridSpan="4"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ЛОТ №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 Поставка серверного оборудования хранения данных (32 накопителя)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000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000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000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10444423"/>
                  </a:ext>
                </a:extLst>
              </a:tr>
              <a:tr h="43695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НМЦ, </a:t>
                      </a:r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USD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 НДС</a:t>
                      </a: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Участник</a:t>
                      </a: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Производитель</a:t>
                      </a:r>
                      <a:r>
                        <a:rPr lang="ru-RU" sz="12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п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редлагаемого оборудования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Соответствие</a:t>
                      </a:r>
                      <a:r>
                        <a:rPr lang="ru-RU" sz="12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требованиям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Предложение о допуске/отклонении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60884010"/>
                  </a:ext>
                </a:extLst>
              </a:tr>
              <a:tr h="218478">
                <a:tc rowSpan="6"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5 326 961,04</a:t>
                      </a: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ru-RU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ООО "</a:t>
                      </a:r>
                      <a:r>
                        <a:rPr lang="ru-RU" sz="12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Унитех</a:t>
                      </a:r>
                      <a:r>
                        <a:rPr lang="ru-RU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ru-RU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РИКОР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Соответствует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Допуск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28645482"/>
                  </a:ext>
                </a:extLst>
              </a:tr>
              <a:tr h="21847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ru-RU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АО "</a:t>
                      </a:r>
                      <a:r>
                        <a:rPr lang="ru-RU" sz="12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Крафтвэй</a:t>
                      </a:r>
                      <a:r>
                        <a:rPr lang="ru-RU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корпорэйшн</a:t>
                      </a:r>
                      <a:r>
                        <a:rPr lang="ru-RU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 ПЛС"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n-US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Kraftway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Соответствует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Допуск</a:t>
                      </a:r>
                      <a:endParaRPr lang="en-US" sz="12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6653053"/>
                  </a:ext>
                </a:extLst>
              </a:tr>
              <a:tr h="21847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ru-RU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АО "НВБС"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n-US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GAGAR&gt;IN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Не соответствует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Отклонение</a:t>
                      </a:r>
                    </a:p>
                    <a:p>
                      <a:pPr marL="0" marR="0" lvl="0" indent="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Не соответствие </a:t>
                      </a:r>
                      <a:r>
                        <a:rPr kumimoji="0" lang="ru-RU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п.п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. 25,40, 54 Технических требований: Все конфигурации серверов не соответствуют требованию о наличии в каждом сервере не менее двух блоков питания со схемой резервирования 2N; </a:t>
                      </a:r>
                    </a:p>
                    <a:p>
                      <a:pPr marL="0" marR="0" lvl="0" indent="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Не соответствие п. 27 Технических требований: Наличие функции замены неисправных компонент, таких как: накопители, блоки питания, вентиляторы, без прерывания работы сервера. Из-за ограничений платформы OCP замена вентиляторов в сервере возможна только с приостановкой его работы;</a:t>
                      </a:r>
                    </a:p>
                    <a:p>
                      <a:pPr marL="0" marR="0" lvl="0" indent="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Не соответствие </a:t>
                      </a:r>
                      <a:r>
                        <a:rPr kumimoji="0" lang="ru-RU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п.п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. 23, 38, 52 Технических требований: высота сервера должна быть не более 4U. В случае использования адаптера для установки одного сервера в стойку 19” потребуется смонтировать в стойку шасси 5RU + JBOD 4OU, что не </a:t>
                      </a:r>
                      <a:r>
                        <a:rPr kumimoji="0" lang="ru-RU" sz="12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соответствует техническим требованиям 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по высоте одного сервера хранения.</a:t>
                      </a: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10987844"/>
                  </a:ext>
                </a:extLst>
              </a:tr>
              <a:tr h="21847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ru-RU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ООО "РТК ЦТ"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n-US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YADRO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Соответствует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Допуск</a:t>
                      </a:r>
                      <a:endParaRPr kumimoji="0" lang="en-US" sz="1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+mn-ea"/>
                        <a:cs typeface="+mn-cs"/>
                      </a:endParaRP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89604370"/>
                  </a:ext>
                </a:extLst>
              </a:tr>
              <a:tr h="21847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ru-RU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ООО "ТИРС"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ru-RU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Гравитон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Соответствует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Допуск</a:t>
                      </a:r>
                      <a:endParaRPr kumimoji="0" lang="en-US" sz="1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+mn-ea"/>
                        <a:cs typeface="+mn-cs"/>
                      </a:endParaRP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54683515"/>
                  </a:ext>
                </a:extLst>
              </a:tr>
              <a:tr h="21847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ru-RU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ООО "Систематика"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ru-RU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ПК </a:t>
                      </a:r>
                      <a:r>
                        <a:rPr lang="ru-RU" sz="12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Аквариус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Соответствует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Допуск</a:t>
                      </a:r>
                      <a:endParaRPr kumimoji="0" lang="en-US" sz="1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+mn-ea"/>
                        <a:cs typeface="+mn-cs"/>
                      </a:endParaRP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89093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32693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6">
            <a:extLst>
              <a:ext uri="{FF2B5EF4-FFF2-40B4-BE49-F238E27FC236}">
                <a16:creationId xmlns:a16="http://schemas.microsoft.com/office/drawing/2014/main" id="{0F5E67B7-D4E9-7D48-8357-C8F81798EA07}"/>
              </a:ext>
            </a:extLst>
          </p:cNvPr>
          <p:cNvSpPr/>
          <p:nvPr/>
        </p:nvSpPr>
        <p:spPr>
          <a:xfrm>
            <a:off x="0" y="0"/>
            <a:ext cx="7716838" cy="6869153"/>
          </a:xfrm>
          <a:custGeom>
            <a:avLst/>
            <a:gdLst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6869152 w 6869152"/>
              <a:gd name="connsiteY2" fmla="*/ 6869152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5274528 w 6869152"/>
              <a:gd name="connsiteY2" fmla="*/ 6858001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4334177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3966905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69152" h="6869153">
                <a:moveTo>
                  <a:pt x="0" y="0"/>
                </a:moveTo>
                <a:lnTo>
                  <a:pt x="6869152" y="0"/>
                </a:lnTo>
                <a:lnTo>
                  <a:pt x="3966905" y="6869153"/>
                </a:lnTo>
                <a:lnTo>
                  <a:pt x="0" y="6869152"/>
                </a:lnTo>
                <a:lnTo>
                  <a:pt x="0" y="0"/>
                </a:lnTo>
                <a:close/>
              </a:path>
            </a:pathLst>
          </a:custGeom>
          <a:solidFill>
            <a:srgbClr val="44BB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99156DB9-F525-B945-A256-3102FC1EAC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715840" y="6222257"/>
            <a:ext cx="2057400" cy="4699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4812CC6-CBB9-1247-B4EF-BB86FAD15EA4}"/>
              </a:ext>
            </a:extLst>
          </p:cNvPr>
          <p:cNvSpPr txBox="1"/>
          <p:nvPr/>
        </p:nvSpPr>
        <p:spPr>
          <a:xfrm>
            <a:off x="1583668" y="370479"/>
            <a:ext cx="10180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ctr"/>
            <a:r>
              <a:rPr lang="ru-RU" sz="2400" b="1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Рассмотрение </a:t>
            </a:r>
            <a:r>
              <a:rPr lang="ru-RU" sz="2400" b="1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заявок </a:t>
            </a:r>
            <a:r>
              <a:rPr lang="ru-RU" sz="2400" b="1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претендентов. Лот 2</a:t>
            </a:r>
            <a:endParaRPr lang="en-US" sz="2400" b="1" kern="0" dirty="0">
              <a:latin typeface="Segoe UI" panose="020B0502040204020203" pitchFamily="34" charset="0"/>
              <a:ea typeface="Open Sans Light" panose="020B0306030504020204" pitchFamily="34" charset="0"/>
              <a:cs typeface="Segoe UI" panose="020B0502040204020203" pitchFamily="34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8</a:t>
            </a:fld>
            <a:endParaRPr lang="ru-RU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4626989"/>
              </p:ext>
            </p:extLst>
          </p:nvPr>
        </p:nvGraphicFramePr>
        <p:xfrm>
          <a:off x="828961" y="832144"/>
          <a:ext cx="10685014" cy="4554969"/>
        </p:xfrm>
        <a:graphic>
          <a:graphicData uri="http://schemas.openxmlformats.org/drawingml/2006/table">
            <a:tbl>
              <a:tblPr/>
              <a:tblGrid>
                <a:gridCol w="1336034">
                  <a:extLst>
                    <a:ext uri="{9D8B030D-6E8A-4147-A177-3AD203B41FA5}">
                      <a16:colId xmlns:a16="http://schemas.microsoft.com/office/drawing/2014/main" val="1106637880"/>
                    </a:ext>
                  </a:extLst>
                </a:gridCol>
                <a:gridCol w="2354754">
                  <a:extLst>
                    <a:ext uri="{9D8B030D-6E8A-4147-A177-3AD203B41FA5}">
                      <a16:colId xmlns:a16="http://schemas.microsoft.com/office/drawing/2014/main" val="1370681623"/>
                    </a:ext>
                  </a:extLst>
                </a:gridCol>
                <a:gridCol w="1750422">
                  <a:extLst>
                    <a:ext uri="{9D8B030D-6E8A-4147-A177-3AD203B41FA5}">
                      <a16:colId xmlns:a16="http://schemas.microsoft.com/office/drawing/2014/main" val="492414860"/>
                    </a:ext>
                  </a:extLst>
                </a:gridCol>
                <a:gridCol w="1240972">
                  <a:extLst>
                    <a:ext uri="{9D8B030D-6E8A-4147-A177-3AD203B41FA5}">
                      <a16:colId xmlns:a16="http://schemas.microsoft.com/office/drawing/2014/main" val="2215280364"/>
                    </a:ext>
                  </a:extLst>
                </a:gridCol>
                <a:gridCol w="4002832">
                  <a:extLst>
                    <a:ext uri="{9D8B030D-6E8A-4147-A177-3AD203B41FA5}">
                      <a16:colId xmlns:a16="http://schemas.microsoft.com/office/drawing/2014/main" val="1775156547"/>
                    </a:ext>
                  </a:extLst>
                </a:gridCol>
              </a:tblGrid>
              <a:tr h="208074">
                <a:tc gridSpan="4"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ЛОТ №2. Поставка серверного оборудования хранения данных (60 накопителей)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000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000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000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04473202"/>
                  </a:ext>
                </a:extLst>
              </a:tr>
              <a:tr h="43695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НМЦ, </a:t>
                      </a:r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USD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 НДС</a:t>
                      </a: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Участник</a:t>
                      </a: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Производитель</a:t>
                      </a:r>
                      <a:r>
                        <a:rPr lang="ru-RU" sz="12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п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редлагаемого оборудования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Соответствие</a:t>
                      </a:r>
                      <a:r>
                        <a:rPr lang="ru-RU" sz="12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требованиям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Предложение о допуске/отклонении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79560510"/>
                  </a:ext>
                </a:extLst>
              </a:tr>
              <a:tr h="218478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 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799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238,00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АО "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Крафтвэй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корпорэйшн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ПЛС"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Kraftway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Соответствует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Допуск</a:t>
                      </a:r>
                      <a:endParaRPr kumimoji="0" lang="en-US" sz="1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+mn-ea"/>
                        <a:cs typeface="+mn-cs"/>
                      </a:endParaRP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0389319"/>
                  </a:ext>
                </a:extLst>
              </a:tr>
              <a:tr h="21847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АО "НВБС"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GAGAR&gt;IN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Не соответствует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Отклонение</a:t>
                      </a:r>
                    </a:p>
                    <a:p>
                      <a:pPr marL="0" marR="0" lvl="0" indent="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Не соответствие </a:t>
                      </a:r>
                      <a:r>
                        <a:rPr kumimoji="0" lang="ru-RU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п.п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. 25,40, 54 Технических требований: Все конфигурации серверов не соответствуют требованию о наличии в каждом сервере не менее двух блоков питания со схемой резервирования 2N; </a:t>
                      </a:r>
                    </a:p>
                    <a:p>
                      <a:pPr marL="0" marR="0" lvl="0" indent="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Не соответствие п. 27 Технических требований: Наличие функции замены неисправных компонент, таких как: накопители, блоки питания, вентиляторы, без прерывания работы сервера. Из-за ограничений платформы OCP замена вентиляторов в сервере возможна только с приостановкой его работы;</a:t>
                      </a:r>
                    </a:p>
                    <a:p>
                      <a:pPr marL="0" marR="0" lvl="0" indent="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Не соответствие </a:t>
                      </a:r>
                      <a:r>
                        <a:rPr kumimoji="0" lang="ru-RU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п.п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. 23, 38, 52 Технических требований: высота сервера должна быть не более 4U. В случае использования адаптера для установки одного сервера в стойку 19” потребуется смонтировать в стойку шасси 5RU + JBOD 4OU, что не соответствует техническим требованиям по высоте одного сервера хранения.</a:t>
                      </a: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93838156"/>
                  </a:ext>
                </a:extLst>
              </a:tr>
              <a:tr h="21847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ООО "ТИРС"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Гравитон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Соответствует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Допуск</a:t>
                      </a:r>
                      <a:endParaRPr kumimoji="0" lang="en-US" sz="1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+mn-ea"/>
                        <a:cs typeface="+mn-cs"/>
                      </a:endParaRP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51485674"/>
                  </a:ext>
                </a:extLst>
              </a:tr>
              <a:tr h="218478">
                <a:tc vMerge="1">
                  <a:txBody>
                    <a:bodyPr/>
                    <a:lstStyle/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ООО "Систематика"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ПК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Аквариус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Соответствует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Допуск</a:t>
                      </a:r>
                      <a:endParaRPr kumimoji="0" lang="en-US" sz="1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+mn-ea"/>
                        <a:cs typeface="+mn-cs"/>
                      </a:endParaRP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994338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45593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6">
            <a:extLst>
              <a:ext uri="{FF2B5EF4-FFF2-40B4-BE49-F238E27FC236}">
                <a16:creationId xmlns:a16="http://schemas.microsoft.com/office/drawing/2014/main" id="{0F5E67B7-D4E9-7D48-8357-C8F81798EA07}"/>
              </a:ext>
            </a:extLst>
          </p:cNvPr>
          <p:cNvSpPr/>
          <p:nvPr/>
        </p:nvSpPr>
        <p:spPr>
          <a:xfrm>
            <a:off x="0" y="-11153"/>
            <a:ext cx="7716838" cy="6869153"/>
          </a:xfrm>
          <a:custGeom>
            <a:avLst/>
            <a:gdLst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6869152 w 6869152"/>
              <a:gd name="connsiteY2" fmla="*/ 6869152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5274528 w 6869152"/>
              <a:gd name="connsiteY2" fmla="*/ 6858001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4334177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3966905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69152" h="6869153">
                <a:moveTo>
                  <a:pt x="0" y="0"/>
                </a:moveTo>
                <a:lnTo>
                  <a:pt x="6869152" y="0"/>
                </a:lnTo>
                <a:lnTo>
                  <a:pt x="3966905" y="6869153"/>
                </a:lnTo>
                <a:lnTo>
                  <a:pt x="0" y="6869152"/>
                </a:lnTo>
                <a:lnTo>
                  <a:pt x="0" y="0"/>
                </a:lnTo>
                <a:close/>
              </a:path>
            </a:pathLst>
          </a:custGeom>
          <a:solidFill>
            <a:srgbClr val="FFBE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D5557B09-09B6-4E42-B12E-72D8A21769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15840" y="6222257"/>
            <a:ext cx="2057400" cy="469900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38977" y="188114"/>
            <a:ext cx="10515600" cy="458010"/>
          </a:xfrm>
        </p:spPr>
        <p:txBody>
          <a:bodyPr>
            <a:normAutofit/>
          </a:bodyPr>
          <a:lstStyle/>
          <a:p>
            <a:pPr algn="r"/>
            <a:r>
              <a:rPr lang="ru-RU" sz="2400" b="1" dirty="0" smtClean="0">
                <a:solidFill>
                  <a:schemeClr val="dk1"/>
                </a:solidFill>
                <a:latin typeface="Rostelecom Basis" panose="020B0503030604040103" pitchFamily="34" charset="0"/>
                <a:ea typeface="+mn-ea"/>
                <a:cs typeface="Segoe UI" panose="020B0502040204020203" pitchFamily="34" charset="0"/>
              </a:rPr>
              <a:t>Лот 1. Закрытие </a:t>
            </a:r>
            <a:r>
              <a:rPr lang="ru-RU" sz="2400" b="1" dirty="0">
                <a:solidFill>
                  <a:schemeClr val="dk1"/>
                </a:solidFill>
                <a:latin typeface="Rostelecom Basis" panose="020B0503030604040103" pitchFamily="34" charset="0"/>
                <a:ea typeface="+mn-ea"/>
                <a:cs typeface="Segoe UI" panose="020B0502040204020203" pitchFamily="34" charset="0"/>
              </a:rPr>
              <a:t>закупки</a:t>
            </a: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4589214"/>
              </p:ext>
            </p:extLst>
          </p:nvPr>
        </p:nvGraphicFramePr>
        <p:xfrm>
          <a:off x="715840" y="999899"/>
          <a:ext cx="9208739" cy="2577945"/>
        </p:xfrm>
        <a:graphic>
          <a:graphicData uri="http://schemas.openxmlformats.org/drawingml/2006/table">
            <a:tbl>
              <a:tblPr/>
              <a:tblGrid>
                <a:gridCol w="948341">
                  <a:extLst>
                    <a:ext uri="{9D8B030D-6E8A-4147-A177-3AD203B41FA5}">
                      <a16:colId xmlns:a16="http://schemas.microsoft.com/office/drawing/2014/main" val="1765964668"/>
                    </a:ext>
                  </a:extLst>
                </a:gridCol>
                <a:gridCol w="983037">
                  <a:extLst>
                    <a:ext uri="{9D8B030D-6E8A-4147-A177-3AD203B41FA5}">
                      <a16:colId xmlns:a16="http://schemas.microsoft.com/office/drawing/2014/main" val="786611821"/>
                    </a:ext>
                  </a:extLst>
                </a:gridCol>
                <a:gridCol w="1170970">
                  <a:extLst>
                    <a:ext uri="{9D8B030D-6E8A-4147-A177-3AD203B41FA5}">
                      <a16:colId xmlns:a16="http://schemas.microsoft.com/office/drawing/2014/main" val="2331202229"/>
                    </a:ext>
                  </a:extLst>
                </a:gridCol>
                <a:gridCol w="1275056">
                  <a:extLst>
                    <a:ext uri="{9D8B030D-6E8A-4147-A177-3AD203B41FA5}">
                      <a16:colId xmlns:a16="http://schemas.microsoft.com/office/drawing/2014/main" val="3054888470"/>
                    </a:ext>
                  </a:extLst>
                </a:gridCol>
                <a:gridCol w="1413838">
                  <a:extLst>
                    <a:ext uri="{9D8B030D-6E8A-4147-A177-3AD203B41FA5}">
                      <a16:colId xmlns:a16="http://schemas.microsoft.com/office/drawing/2014/main" val="3241134458"/>
                    </a:ext>
                  </a:extLst>
                </a:gridCol>
                <a:gridCol w="959906">
                  <a:extLst>
                    <a:ext uri="{9D8B030D-6E8A-4147-A177-3AD203B41FA5}">
                      <a16:colId xmlns:a16="http://schemas.microsoft.com/office/drawing/2014/main" val="1204091622"/>
                    </a:ext>
                  </a:extLst>
                </a:gridCol>
                <a:gridCol w="442366">
                  <a:extLst>
                    <a:ext uri="{9D8B030D-6E8A-4147-A177-3AD203B41FA5}">
                      <a16:colId xmlns:a16="http://schemas.microsoft.com/office/drawing/2014/main" val="3960371518"/>
                    </a:ext>
                  </a:extLst>
                </a:gridCol>
                <a:gridCol w="997493">
                  <a:extLst>
                    <a:ext uri="{9D8B030D-6E8A-4147-A177-3AD203B41FA5}">
                      <a16:colId xmlns:a16="http://schemas.microsoft.com/office/drawing/2014/main" val="899994060"/>
                    </a:ext>
                  </a:extLst>
                </a:gridCol>
                <a:gridCol w="1017732">
                  <a:extLst>
                    <a:ext uri="{9D8B030D-6E8A-4147-A177-3AD203B41FA5}">
                      <a16:colId xmlns:a16="http://schemas.microsoft.com/office/drawing/2014/main" val="47435555"/>
                    </a:ext>
                  </a:extLst>
                </a:gridCol>
              </a:tblGrid>
              <a:tr h="399546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ЛОТ №1 (32 накопителя)</a:t>
                      </a:r>
                    </a:p>
                  </a:txBody>
                  <a:tcPr marL="8686" marR="8686" marT="86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Итоги аукциона 12.05.2021</a:t>
                      </a:r>
                    </a:p>
                  </a:txBody>
                  <a:tcPr marL="8686" marR="8686" marT="86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Распределение между победителями</a:t>
                      </a:r>
                    </a:p>
                  </a:txBody>
                  <a:tcPr marL="8686" marR="8686" marT="86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5193830"/>
                  </a:ext>
                </a:extLst>
              </a:tr>
              <a:tr h="55589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НМЦ, </a:t>
                      </a:r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USD </a:t>
                      </a:r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 НДС</a:t>
                      </a:r>
                    </a:p>
                  </a:txBody>
                  <a:tcPr marL="8686" marR="8686" marT="86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НМЦ, </a:t>
                      </a:r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USD </a:t>
                      </a:r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без НДС</a:t>
                      </a:r>
                    </a:p>
                  </a:txBody>
                  <a:tcPr marL="8686" marR="8686" marT="86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Полученный коэффициент снижения</a:t>
                      </a:r>
                    </a:p>
                  </a:txBody>
                  <a:tcPr marL="8686" marR="8686" marT="86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Стоимость, </a:t>
                      </a:r>
                      <a:b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USD </a:t>
                      </a:r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без НДС</a:t>
                      </a:r>
                    </a:p>
                  </a:txBody>
                  <a:tcPr marL="8686" marR="8686" marT="86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Дата и время заявки</a:t>
                      </a:r>
                    </a:p>
                  </a:txBody>
                  <a:tcPr marL="8686" marR="8686" marT="86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Порядковый номер заявки</a:t>
                      </a:r>
                    </a:p>
                  </a:txBody>
                  <a:tcPr marL="8686" marR="8686" marT="86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Доля</a:t>
                      </a:r>
                    </a:p>
                  </a:txBody>
                  <a:tcPr marL="8686" marR="8686" marT="86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НМЦ, </a:t>
                      </a:r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USD </a:t>
                      </a:r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без НДС</a:t>
                      </a:r>
                    </a:p>
                  </a:txBody>
                  <a:tcPr marL="8686" marR="8686" marT="86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НМЦ, </a:t>
                      </a:r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USD </a:t>
                      </a:r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 НДС</a:t>
                      </a:r>
                    </a:p>
                  </a:txBody>
                  <a:tcPr marL="8686" marR="8686" marT="86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9307345"/>
                  </a:ext>
                </a:extLst>
              </a:tr>
              <a:tr h="314426">
                <a:tc rowSpan="6"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5 326 961,04</a:t>
                      </a:r>
                    </a:p>
                  </a:txBody>
                  <a:tcPr marL="8686" marR="8686" marT="86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6"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4 439 134,20</a:t>
                      </a:r>
                    </a:p>
                  </a:txBody>
                  <a:tcPr marL="8686" marR="8686" marT="86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0,9500   </a:t>
                      </a:r>
                    </a:p>
                  </a:txBody>
                  <a:tcPr marL="8686" marR="8686" marT="86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4 217 177,50   </a:t>
                      </a:r>
                    </a:p>
                  </a:txBody>
                  <a:tcPr marL="8686" marR="8686" marT="86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«12» мая 2021 г., 11:25:27</a:t>
                      </a:r>
                    </a:p>
                  </a:txBody>
                  <a:tcPr marL="8686" marR="8686" marT="86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8686" marR="8686" marT="86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686" marR="8686" marT="86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686" marR="8686" marT="86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686" marR="8686" marT="86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09416664"/>
                  </a:ext>
                </a:extLst>
              </a:tr>
              <a:tr h="18240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Не участвовали в аукционе </a:t>
                      </a:r>
                    </a:p>
                  </a:txBody>
                  <a:tcPr marL="8686" marR="8686" marT="86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686" marR="8686" marT="86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686" marR="8686" marT="86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686" marR="8686" marT="86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13407568"/>
                  </a:ext>
                </a:extLst>
              </a:tr>
              <a:tr h="18240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Заявка отклонена </a:t>
                      </a:r>
                    </a:p>
                  </a:txBody>
                  <a:tcPr marL="8686" marR="8686" marT="86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686" marR="8686" marT="86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686" marR="8686" marT="86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686" marR="8686" marT="86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56273375"/>
                  </a:ext>
                </a:extLst>
              </a:tr>
              <a:tr h="31442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0,9400   </a:t>
                      </a:r>
                    </a:p>
                  </a:txBody>
                  <a:tcPr marL="8686" marR="8686" marT="86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4 172 786,16   </a:t>
                      </a:r>
                    </a:p>
                  </a:txBody>
                  <a:tcPr marL="8686" marR="8686" marT="86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«12» мая 2021 г., 11:37:13</a:t>
                      </a:r>
                    </a:p>
                  </a:txBody>
                  <a:tcPr marL="8686" marR="8686" marT="86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8686" marR="8686" marT="86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60%</a:t>
                      </a:r>
                    </a:p>
                  </a:txBody>
                  <a:tcPr marL="8686" marR="8686" marT="86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2 503 671,70   </a:t>
                      </a:r>
                    </a:p>
                  </a:txBody>
                  <a:tcPr marL="8686" marR="8686" marT="86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3 004 406,04   </a:t>
                      </a:r>
                    </a:p>
                  </a:txBody>
                  <a:tcPr marL="8686" marR="8686" marT="86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6104005"/>
                  </a:ext>
                </a:extLst>
              </a:tr>
              <a:tr h="31442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0,9700   </a:t>
                      </a:r>
                    </a:p>
                  </a:txBody>
                  <a:tcPr marL="8686" marR="8686" marT="86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4 305 960,18   </a:t>
                      </a:r>
                    </a:p>
                  </a:txBody>
                  <a:tcPr marL="8686" marR="8686" marT="86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«12» мая 2021 г., 11:20:26</a:t>
                      </a:r>
                    </a:p>
                  </a:txBody>
                  <a:tcPr marL="8686" marR="8686" marT="86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8686" marR="8686" marT="86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686" marR="8686" marT="86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686" marR="8686" marT="86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686" marR="8686" marT="86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05988596"/>
                  </a:ext>
                </a:extLst>
              </a:tr>
              <a:tr h="31442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0,9400   </a:t>
                      </a:r>
                    </a:p>
                  </a:txBody>
                  <a:tcPr marL="8686" marR="8686" marT="86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4 172 786,16   </a:t>
                      </a:r>
                    </a:p>
                  </a:txBody>
                  <a:tcPr marL="8686" marR="8686" marT="86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«12» мая 2021 г., 11:48:28</a:t>
                      </a:r>
                    </a:p>
                  </a:txBody>
                  <a:tcPr marL="8686" marR="8686" marT="86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8686" marR="8686" marT="86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40%</a:t>
                      </a:r>
                    </a:p>
                  </a:txBody>
                  <a:tcPr marL="8686" marR="8686" marT="86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1 669 114,46   </a:t>
                      </a:r>
                    </a:p>
                  </a:txBody>
                  <a:tcPr marL="8686" marR="8686" marT="86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2 002 937,35   </a:t>
                      </a:r>
                    </a:p>
                  </a:txBody>
                  <a:tcPr marL="8686" marR="8686" marT="86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38306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489966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6">
            <a:extLst>
              <a:ext uri="{FF2B5EF4-FFF2-40B4-BE49-F238E27FC236}">
                <a16:creationId xmlns:a16="http://schemas.microsoft.com/office/drawing/2014/main" id="{0F5E67B7-D4E9-7D48-8357-C8F81798EA07}"/>
              </a:ext>
            </a:extLst>
          </p:cNvPr>
          <p:cNvSpPr/>
          <p:nvPr/>
        </p:nvSpPr>
        <p:spPr>
          <a:xfrm>
            <a:off x="0" y="-11153"/>
            <a:ext cx="7716838" cy="6869153"/>
          </a:xfrm>
          <a:custGeom>
            <a:avLst/>
            <a:gdLst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6869152 w 6869152"/>
              <a:gd name="connsiteY2" fmla="*/ 6869152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5274528 w 6869152"/>
              <a:gd name="connsiteY2" fmla="*/ 6858001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4334177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3966905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69152" h="6869153">
                <a:moveTo>
                  <a:pt x="0" y="0"/>
                </a:moveTo>
                <a:lnTo>
                  <a:pt x="6869152" y="0"/>
                </a:lnTo>
                <a:lnTo>
                  <a:pt x="3966905" y="6869153"/>
                </a:lnTo>
                <a:lnTo>
                  <a:pt x="0" y="6869152"/>
                </a:lnTo>
                <a:lnTo>
                  <a:pt x="0" y="0"/>
                </a:lnTo>
                <a:close/>
              </a:path>
            </a:pathLst>
          </a:custGeom>
          <a:solidFill>
            <a:srgbClr val="FFBE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D5557B09-09B6-4E42-B12E-72D8A21769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15840" y="6222257"/>
            <a:ext cx="2057400" cy="469900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38977" y="188114"/>
            <a:ext cx="10515600" cy="458010"/>
          </a:xfrm>
        </p:spPr>
        <p:txBody>
          <a:bodyPr>
            <a:normAutofit/>
          </a:bodyPr>
          <a:lstStyle/>
          <a:p>
            <a:pPr algn="r"/>
            <a:r>
              <a:rPr lang="ru-RU" sz="2400" b="1" dirty="0" smtClean="0">
                <a:solidFill>
                  <a:schemeClr val="dk1"/>
                </a:solidFill>
                <a:latin typeface="Rostelecom Basis" panose="020B0503030604040103" pitchFamily="34" charset="0"/>
                <a:ea typeface="+mn-ea"/>
                <a:cs typeface="Segoe UI" panose="020B0502040204020203" pitchFamily="34" charset="0"/>
              </a:rPr>
              <a:t>Лот 2. Закрытие </a:t>
            </a:r>
            <a:r>
              <a:rPr lang="ru-RU" sz="2400" b="1" dirty="0">
                <a:solidFill>
                  <a:schemeClr val="dk1"/>
                </a:solidFill>
                <a:latin typeface="Rostelecom Basis" panose="020B0503030604040103" pitchFamily="34" charset="0"/>
                <a:ea typeface="+mn-ea"/>
                <a:cs typeface="Segoe UI" panose="020B0502040204020203" pitchFamily="34" charset="0"/>
              </a:rPr>
              <a:t>закупки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1085406"/>
              </p:ext>
            </p:extLst>
          </p:nvPr>
        </p:nvGraphicFramePr>
        <p:xfrm>
          <a:off x="838200" y="1118299"/>
          <a:ext cx="9208739" cy="1825755"/>
        </p:xfrm>
        <a:graphic>
          <a:graphicData uri="http://schemas.openxmlformats.org/drawingml/2006/table">
            <a:tbl>
              <a:tblPr/>
              <a:tblGrid>
                <a:gridCol w="948341">
                  <a:extLst>
                    <a:ext uri="{9D8B030D-6E8A-4147-A177-3AD203B41FA5}">
                      <a16:colId xmlns:a16="http://schemas.microsoft.com/office/drawing/2014/main" val="3371374129"/>
                    </a:ext>
                  </a:extLst>
                </a:gridCol>
                <a:gridCol w="983037">
                  <a:extLst>
                    <a:ext uri="{9D8B030D-6E8A-4147-A177-3AD203B41FA5}">
                      <a16:colId xmlns:a16="http://schemas.microsoft.com/office/drawing/2014/main" val="1529347529"/>
                    </a:ext>
                  </a:extLst>
                </a:gridCol>
                <a:gridCol w="1170970">
                  <a:extLst>
                    <a:ext uri="{9D8B030D-6E8A-4147-A177-3AD203B41FA5}">
                      <a16:colId xmlns:a16="http://schemas.microsoft.com/office/drawing/2014/main" val="1242533983"/>
                    </a:ext>
                  </a:extLst>
                </a:gridCol>
                <a:gridCol w="1275056">
                  <a:extLst>
                    <a:ext uri="{9D8B030D-6E8A-4147-A177-3AD203B41FA5}">
                      <a16:colId xmlns:a16="http://schemas.microsoft.com/office/drawing/2014/main" val="2408390987"/>
                    </a:ext>
                  </a:extLst>
                </a:gridCol>
                <a:gridCol w="1413838">
                  <a:extLst>
                    <a:ext uri="{9D8B030D-6E8A-4147-A177-3AD203B41FA5}">
                      <a16:colId xmlns:a16="http://schemas.microsoft.com/office/drawing/2014/main" val="3912327844"/>
                    </a:ext>
                  </a:extLst>
                </a:gridCol>
                <a:gridCol w="959906">
                  <a:extLst>
                    <a:ext uri="{9D8B030D-6E8A-4147-A177-3AD203B41FA5}">
                      <a16:colId xmlns:a16="http://schemas.microsoft.com/office/drawing/2014/main" val="828802302"/>
                    </a:ext>
                  </a:extLst>
                </a:gridCol>
                <a:gridCol w="442366">
                  <a:extLst>
                    <a:ext uri="{9D8B030D-6E8A-4147-A177-3AD203B41FA5}">
                      <a16:colId xmlns:a16="http://schemas.microsoft.com/office/drawing/2014/main" val="1989473404"/>
                    </a:ext>
                  </a:extLst>
                </a:gridCol>
                <a:gridCol w="997493">
                  <a:extLst>
                    <a:ext uri="{9D8B030D-6E8A-4147-A177-3AD203B41FA5}">
                      <a16:colId xmlns:a16="http://schemas.microsoft.com/office/drawing/2014/main" val="2415195266"/>
                    </a:ext>
                  </a:extLst>
                </a:gridCol>
                <a:gridCol w="1017732">
                  <a:extLst>
                    <a:ext uri="{9D8B030D-6E8A-4147-A177-3AD203B41FA5}">
                      <a16:colId xmlns:a16="http://schemas.microsoft.com/office/drawing/2014/main" val="503688402"/>
                    </a:ext>
                  </a:extLst>
                </a:gridCol>
              </a:tblGrid>
              <a:tr h="425604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ЛОТ №2 (60 накопителей)</a:t>
                      </a:r>
                    </a:p>
                  </a:txBody>
                  <a:tcPr marL="8686" marR="8686" marT="86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Итоги аукциона 12.05.2021</a:t>
                      </a:r>
                    </a:p>
                  </a:txBody>
                  <a:tcPr marL="8686" marR="8686" marT="86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Распределение между победителями</a:t>
                      </a:r>
                    </a:p>
                  </a:txBody>
                  <a:tcPr marL="8686" marR="8686" marT="86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3208187"/>
                  </a:ext>
                </a:extLst>
              </a:tr>
              <a:tr h="53851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НМЦ, </a:t>
                      </a:r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USD </a:t>
                      </a:r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 НДС</a:t>
                      </a:r>
                    </a:p>
                  </a:txBody>
                  <a:tcPr marL="8686" marR="8686" marT="86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НМЦ, </a:t>
                      </a:r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USD </a:t>
                      </a:r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без НДС</a:t>
                      </a:r>
                    </a:p>
                  </a:txBody>
                  <a:tcPr marL="8686" marR="8686" marT="86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Полученный коэффициент снижения</a:t>
                      </a:r>
                    </a:p>
                  </a:txBody>
                  <a:tcPr marL="8686" marR="8686" marT="86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Стоимость, </a:t>
                      </a:r>
                      <a:b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USD </a:t>
                      </a:r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без НДС</a:t>
                      </a:r>
                    </a:p>
                  </a:txBody>
                  <a:tcPr marL="8686" marR="8686" marT="86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Дата и время заявки</a:t>
                      </a:r>
                    </a:p>
                  </a:txBody>
                  <a:tcPr marL="8686" marR="8686" marT="86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Порядковый номер заявки</a:t>
                      </a:r>
                    </a:p>
                  </a:txBody>
                  <a:tcPr marL="8686" marR="8686" marT="86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Доля</a:t>
                      </a:r>
                    </a:p>
                  </a:txBody>
                  <a:tcPr marL="8686" marR="8686" marT="86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НМЦ, </a:t>
                      </a:r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USD </a:t>
                      </a:r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без НДС</a:t>
                      </a:r>
                    </a:p>
                  </a:txBody>
                  <a:tcPr marL="8686" marR="8686" marT="86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НМЦ, </a:t>
                      </a:r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USD </a:t>
                      </a:r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 НДС</a:t>
                      </a:r>
                    </a:p>
                  </a:txBody>
                  <a:tcPr marL="8686" marR="8686" marT="86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5924197"/>
                  </a:ext>
                </a:extLst>
              </a:tr>
              <a:tr h="182402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1 444 316,75</a:t>
                      </a:r>
                    </a:p>
                  </a:txBody>
                  <a:tcPr marL="8686" marR="8686" marT="86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1 203 597,29</a:t>
                      </a:r>
                    </a:p>
                  </a:txBody>
                  <a:tcPr marL="8686" marR="8686" marT="86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Не участвовали в аукционе </a:t>
                      </a:r>
                    </a:p>
                  </a:txBody>
                  <a:tcPr marL="8686" marR="8686" marT="86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686" marR="8686" marT="86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686" marR="8686" marT="86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686" marR="8686" marT="86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92916452"/>
                  </a:ext>
                </a:extLst>
              </a:tr>
              <a:tr h="18240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Заявка отклонена </a:t>
                      </a:r>
                    </a:p>
                  </a:txBody>
                  <a:tcPr marL="8686" marR="8686" marT="86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686" marR="8686" marT="86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686" marR="8686" marT="86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686" marR="8686" marT="86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764493"/>
                  </a:ext>
                </a:extLst>
              </a:tr>
              <a:tr h="31442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0,9950   </a:t>
                      </a:r>
                    </a:p>
                  </a:txBody>
                  <a:tcPr marL="8686" marR="8686" marT="86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1 197 579,30   </a:t>
                      </a:r>
                    </a:p>
                  </a:txBody>
                  <a:tcPr marL="8686" marR="8686" marT="86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«12» мая 2021 г., 11:24:45</a:t>
                      </a:r>
                    </a:p>
                  </a:txBody>
                  <a:tcPr marL="8686" marR="8686" marT="86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8686" marR="8686" marT="86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100%</a:t>
                      </a:r>
                    </a:p>
                  </a:txBody>
                  <a:tcPr marL="8686" marR="8686" marT="86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1 197 579,30   </a:t>
                      </a:r>
                    </a:p>
                  </a:txBody>
                  <a:tcPr marL="8686" marR="8686" marT="86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1 437 095,16   </a:t>
                      </a:r>
                    </a:p>
                  </a:txBody>
                  <a:tcPr marL="8686" marR="8686" marT="86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9999908"/>
                  </a:ext>
                </a:extLst>
              </a:tr>
              <a:tr h="18240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Не участвовали в аукционе </a:t>
                      </a:r>
                    </a:p>
                  </a:txBody>
                  <a:tcPr marL="8686" marR="8686" marT="86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686" marR="8686" marT="86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686" marR="8686" marT="86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686" marR="8686" marT="86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677131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857452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6">
            <a:extLst>
              <a:ext uri="{FF2B5EF4-FFF2-40B4-BE49-F238E27FC236}">
                <a16:creationId xmlns:a16="http://schemas.microsoft.com/office/drawing/2014/main" id="{0F5E67B7-D4E9-7D48-8357-C8F81798EA07}"/>
              </a:ext>
            </a:extLst>
          </p:cNvPr>
          <p:cNvSpPr/>
          <p:nvPr/>
        </p:nvSpPr>
        <p:spPr>
          <a:xfrm>
            <a:off x="0" y="0"/>
            <a:ext cx="7716838" cy="6869153"/>
          </a:xfrm>
          <a:custGeom>
            <a:avLst/>
            <a:gdLst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6869152 w 6869152"/>
              <a:gd name="connsiteY2" fmla="*/ 6869152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5274528 w 6869152"/>
              <a:gd name="connsiteY2" fmla="*/ 6858001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4334177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3966905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69152" h="6869153">
                <a:moveTo>
                  <a:pt x="0" y="0"/>
                </a:moveTo>
                <a:lnTo>
                  <a:pt x="6869152" y="0"/>
                </a:lnTo>
                <a:lnTo>
                  <a:pt x="3966905" y="6869153"/>
                </a:lnTo>
                <a:lnTo>
                  <a:pt x="0" y="6869152"/>
                </a:lnTo>
                <a:lnTo>
                  <a:pt x="0" y="0"/>
                </a:lnTo>
                <a:close/>
              </a:path>
            </a:pathLst>
          </a:custGeom>
          <a:solidFill>
            <a:srgbClr val="FFBE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810FA292-3D67-E746-9706-5DB71BB1B1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15840" y="6222257"/>
            <a:ext cx="2057400" cy="4699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200522" y="565392"/>
            <a:ext cx="99385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Rostelecom Basis" panose="020B05030306040401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Экономия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11</a:t>
            </a:fld>
            <a:endParaRPr lang="ru-RU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2135052"/>
              </p:ext>
            </p:extLst>
          </p:nvPr>
        </p:nvGraphicFramePr>
        <p:xfrm>
          <a:off x="504916" y="1396389"/>
          <a:ext cx="10634157" cy="934906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3512196">
                  <a:extLst>
                    <a:ext uri="{9D8B030D-6E8A-4147-A177-3AD203B41FA5}">
                      <a16:colId xmlns:a16="http://schemas.microsoft.com/office/drawing/2014/main" val="3141974788"/>
                    </a:ext>
                  </a:extLst>
                </a:gridCol>
                <a:gridCol w="2299766">
                  <a:extLst>
                    <a:ext uri="{9D8B030D-6E8A-4147-A177-3AD203B41FA5}">
                      <a16:colId xmlns:a16="http://schemas.microsoft.com/office/drawing/2014/main" val="1357454584"/>
                    </a:ext>
                  </a:extLst>
                </a:gridCol>
                <a:gridCol w="2784374">
                  <a:extLst>
                    <a:ext uri="{9D8B030D-6E8A-4147-A177-3AD203B41FA5}">
                      <a16:colId xmlns:a16="http://schemas.microsoft.com/office/drawing/2014/main" val="1695173417"/>
                    </a:ext>
                  </a:extLst>
                </a:gridCol>
                <a:gridCol w="2037821">
                  <a:extLst>
                    <a:ext uri="{9D8B030D-6E8A-4147-A177-3AD203B41FA5}">
                      <a16:colId xmlns:a16="http://schemas.microsoft.com/office/drawing/2014/main" val="3689616177"/>
                    </a:ext>
                  </a:extLst>
                </a:gridCol>
              </a:tblGrid>
              <a:tr h="38226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НМЦ, </a:t>
                      </a:r>
                      <a:r>
                        <a:rPr lang="en-US" sz="12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USD</a:t>
                      </a:r>
                      <a:r>
                        <a:rPr lang="en-US" sz="1200" b="1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 </a:t>
                      </a:r>
                      <a:r>
                        <a:rPr lang="ru-RU" sz="1200" b="1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с НДС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4004" marR="4004" marT="400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Цена, предложенная победителем,</a:t>
                      </a:r>
                      <a:r>
                        <a:rPr lang="ru-RU" sz="1200" b="1" u="none" strike="noStrike" baseline="0" dirty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 </a:t>
                      </a:r>
                      <a:r>
                        <a:rPr lang="en-US" sz="12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USD</a:t>
                      </a:r>
                      <a:r>
                        <a:rPr lang="en-US" sz="1200" b="1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 </a:t>
                      </a:r>
                      <a:r>
                        <a:rPr lang="ru-RU" sz="1200" b="1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с НДС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4004" marR="4004" marT="400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Экономия от НМЦ,</a:t>
                      </a:r>
                      <a:r>
                        <a:rPr lang="ru-RU" sz="1200" b="1" i="0" u="none" strike="noStrike" baseline="0" dirty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 </a:t>
                      </a:r>
                      <a:r>
                        <a:rPr lang="en-US" sz="12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USD</a:t>
                      </a:r>
                      <a:r>
                        <a:rPr lang="en-US" sz="1200" b="1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 </a:t>
                      </a:r>
                      <a:r>
                        <a:rPr lang="ru-RU" sz="1200" b="1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с НДС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4004" marR="4004" marT="400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Экономия от НМЦ,</a:t>
                      </a:r>
                      <a:r>
                        <a:rPr lang="ru-RU" sz="1200" b="1" u="none" strike="noStrike" baseline="0" dirty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 %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4004" marR="4004" marT="4004" marB="0"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5328301"/>
                  </a:ext>
                </a:extLst>
              </a:tr>
              <a:tr h="372027">
                <a:tc>
                  <a:txBody>
                    <a:bodyPr/>
                    <a:lstStyle/>
                    <a:p>
                      <a:pPr algn="ctr" fontAlgn="ctr"/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Rostelecom Basis" panose="020B0503030604040103" pitchFamily="34" charset="0"/>
                        </a:rPr>
                        <a:t>5 326 961,04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  <a:p>
                      <a:pPr algn="ctr" fontAlgn="ctr"/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4004" marR="4004" marT="400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solidFill>
                            <a:schemeClr val="tx1"/>
                          </a:solidFill>
                          <a:effectLst/>
                          <a:latin typeface="Rostelecom Basis" panose="020B0503030604040103" pitchFamily="34" charset="0"/>
                        </a:rPr>
                        <a:t>5 007 343,39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4004" marR="4004" marT="400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solidFill>
                            <a:schemeClr val="tx1"/>
                          </a:solidFill>
                          <a:effectLst/>
                          <a:latin typeface="Rostelecom Basis" panose="020B0503030604040103" pitchFamily="34" charset="0"/>
                        </a:rPr>
                        <a:t>319 617,65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4004" marR="4004" marT="400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Rostelecom Basis" panose="020B0503030604040103" pitchFamily="34" charset="0"/>
                        </a:rPr>
                        <a:t>6,0%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4004" marR="4004" marT="4004" marB="0" anchor="ctr"/>
                </a:tc>
                <a:extLst>
                  <a:ext uri="{0D108BD9-81ED-4DB2-BD59-A6C34878D82A}">
                    <a16:rowId xmlns:a16="http://schemas.microsoft.com/office/drawing/2014/main" val="640717933"/>
                  </a:ext>
                </a:extLst>
              </a:tr>
            </a:tbl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504916" y="1027057"/>
            <a:ext cx="99385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Rostelecom Basis" panose="020B05030306040401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Лот 1</a:t>
            </a:r>
            <a:endParaRPr lang="ru-RU" b="1" dirty="0">
              <a:latin typeface="Rostelecom Basis" panose="020B0503030604040103" pitchFamily="34" charset="0"/>
              <a:ea typeface="Open Sans Light" panose="020B0306030504020204" pitchFamily="34" charset="0"/>
              <a:cs typeface="Segoe UI" panose="020B0502040204020203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04916" y="3258274"/>
            <a:ext cx="99385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Rostelecom Basis" panose="020B05030306040401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Лот 2</a:t>
            </a:r>
            <a:endParaRPr lang="ru-RU" b="1" dirty="0">
              <a:latin typeface="Rostelecom Basis" panose="020B0503030604040103" pitchFamily="34" charset="0"/>
              <a:ea typeface="Open Sans Light" panose="020B0306030504020204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28" name="Таблица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9254465"/>
              </p:ext>
            </p:extLst>
          </p:nvPr>
        </p:nvGraphicFramePr>
        <p:xfrm>
          <a:off x="504916" y="3619679"/>
          <a:ext cx="10634157" cy="934906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3512196">
                  <a:extLst>
                    <a:ext uri="{9D8B030D-6E8A-4147-A177-3AD203B41FA5}">
                      <a16:colId xmlns:a16="http://schemas.microsoft.com/office/drawing/2014/main" val="3141974788"/>
                    </a:ext>
                  </a:extLst>
                </a:gridCol>
                <a:gridCol w="2299766">
                  <a:extLst>
                    <a:ext uri="{9D8B030D-6E8A-4147-A177-3AD203B41FA5}">
                      <a16:colId xmlns:a16="http://schemas.microsoft.com/office/drawing/2014/main" val="1357454584"/>
                    </a:ext>
                  </a:extLst>
                </a:gridCol>
                <a:gridCol w="2784374">
                  <a:extLst>
                    <a:ext uri="{9D8B030D-6E8A-4147-A177-3AD203B41FA5}">
                      <a16:colId xmlns:a16="http://schemas.microsoft.com/office/drawing/2014/main" val="1695173417"/>
                    </a:ext>
                  </a:extLst>
                </a:gridCol>
                <a:gridCol w="2037821">
                  <a:extLst>
                    <a:ext uri="{9D8B030D-6E8A-4147-A177-3AD203B41FA5}">
                      <a16:colId xmlns:a16="http://schemas.microsoft.com/office/drawing/2014/main" val="3689616177"/>
                    </a:ext>
                  </a:extLst>
                </a:gridCol>
              </a:tblGrid>
              <a:tr h="38226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НМЦ, </a:t>
                      </a:r>
                      <a:r>
                        <a:rPr lang="en-US" sz="12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USD</a:t>
                      </a:r>
                      <a:r>
                        <a:rPr lang="en-US" sz="1200" b="1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 </a:t>
                      </a:r>
                      <a:r>
                        <a:rPr lang="ru-RU" sz="1200" b="1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с НДС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4004" marR="4004" marT="400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Цена, предложенная победителем,</a:t>
                      </a:r>
                      <a:r>
                        <a:rPr lang="ru-RU" sz="1200" b="1" u="none" strike="noStrike" baseline="0" dirty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 </a:t>
                      </a:r>
                      <a:r>
                        <a:rPr lang="en-US" sz="12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USD</a:t>
                      </a:r>
                      <a:r>
                        <a:rPr lang="en-US" sz="1200" b="1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 </a:t>
                      </a:r>
                      <a:r>
                        <a:rPr lang="ru-RU" sz="1200" b="1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с НДС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4004" marR="4004" marT="400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Экономия от НМЦ,</a:t>
                      </a:r>
                      <a:r>
                        <a:rPr lang="ru-RU" sz="1200" b="1" i="0" u="none" strike="noStrike" baseline="0" dirty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 </a:t>
                      </a:r>
                      <a:r>
                        <a:rPr lang="en-US" sz="12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USD</a:t>
                      </a:r>
                      <a:r>
                        <a:rPr lang="en-US" sz="1200" b="1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 </a:t>
                      </a:r>
                      <a:r>
                        <a:rPr lang="ru-RU" sz="1200" b="1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с НДС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4004" marR="4004" marT="400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Экономия от НМЦ,</a:t>
                      </a:r>
                      <a:r>
                        <a:rPr lang="ru-RU" sz="1200" b="1" u="none" strike="noStrike" baseline="0" dirty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 %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4004" marR="4004" marT="4004" marB="0"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5328301"/>
                  </a:ext>
                </a:extLst>
              </a:tr>
              <a:tr h="372027">
                <a:tc>
                  <a:txBody>
                    <a:bodyPr/>
                    <a:lstStyle/>
                    <a:p>
                      <a:pPr algn="ctr" fontAlgn="ctr"/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Rostelecom Basis" panose="020B0503030604040103" pitchFamily="34" charset="0"/>
                        </a:rPr>
                        <a:t>1 444 316,75</a:t>
                      </a:r>
                    </a:p>
                    <a:p>
                      <a:pPr algn="ctr" fontAlgn="ctr"/>
                      <a:endParaRPr lang="ru-RU" sz="1200" b="0" i="0" u="none" strike="noStrike" dirty="0" smtClean="0">
                        <a:solidFill>
                          <a:schemeClr val="tx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4004" marR="4004" marT="400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solidFill>
                            <a:schemeClr val="tx1"/>
                          </a:solidFill>
                          <a:effectLst/>
                          <a:latin typeface="Rostelecom Basis" panose="020B0503030604040103" pitchFamily="34" charset="0"/>
                        </a:rPr>
                        <a:t>1 437 095,16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4004" marR="4004" marT="400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solidFill>
                            <a:schemeClr val="tx1"/>
                          </a:solidFill>
                          <a:effectLst/>
                          <a:latin typeface="Rostelecom Basis" panose="020B0503030604040103" pitchFamily="34" charset="0"/>
                        </a:rPr>
                        <a:t>7 221,59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4004" marR="4004" marT="400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Rostelecom Basis" panose="020B0503030604040103" pitchFamily="34" charset="0"/>
                        </a:rPr>
                        <a:t>0,5%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4004" marR="4004" marT="4004" marB="0" anchor="ctr"/>
                </a:tc>
                <a:extLst>
                  <a:ext uri="{0D108BD9-81ED-4DB2-BD59-A6C34878D82A}">
                    <a16:rowId xmlns:a16="http://schemas.microsoft.com/office/drawing/2014/main" val="6407179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626421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6">
            <a:extLst>
              <a:ext uri="{FF2B5EF4-FFF2-40B4-BE49-F238E27FC236}">
                <a16:creationId xmlns:a16="http://schemas.microsoft.com/office/drawing/2014/main" id="{0F5E67B7-D4E9-7D48-8357-C8F81798EA07}"/>
              </a:ext>
            </a:extLst>
          </p:cNvPr>
          <p:cNvSpPr/>
          <p:nvPr/>
        </p:nvSpPr>
        <p:spPr>
          <a:xfrm>
            <a:off x="0" y="0"/>
            <a:ext cx="7716838" cy="6869153"/>
          </a:xfrm>
          <a:custGeom>
            <a:avLst/>
            <a:gdLst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6869152 w 6869152"/>
              <a:gd name="connsiteY2" fmla="*/ 6869152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5274528 w 6869152"/>
              <a:gd name="connsiteY2" fmla="*/ 6858001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4334177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3966905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69152" h="6869153">
                <a:moveTo>
                  <a:pt x="0" y="0"/>
                </a:moveTo>
                <a:lnTo>
                  <a:pt x="6869152" y="0"/>
                </a:lnTo>
                <a:lnTo>
                  <a:pt x="3966905" y="6869153"/>
                </a:lnTo>
                <a:lnTo>
                  <a:pt x="0" y="6869152"/>
                </a:lnTo>
                <a:lnTo>
                  <a:pt x="0" y="0"/>
                </a:lnTo>
                <a:close/>
              </a:path>
            </a:pathLst>
          </a:custGeom>
          <a:solidFill>
            <a:srgbClr val="FFBE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810FA292-3D67-E746-9706-5DB71BB1B1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15840" y="6222257"/>
            <a:ext cx="2057400" cy="4699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4812CC6-CBB9-1247-B4EF-BB86FAD15EA4}"/>
              </a:ext>
            </a:extLst>
          </p:cNvPr>
          <p:cNvSpPr txBox="1"/>
          <p:nvPr/>
        </p:nvSpPr>
        <p:spPr>
          <a:xfrm>
            <a:off x="1149328" y="863185"/>
            <a:ext cx="101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ctr"/>
            <a:r>
              <a:rPr lang="en-US" sz="2800" b="1" dirty="0">
                <a:solidFill>
                  <a:prstClr val="black"/>
                </a:solidFill>
                <a:latin typeface="Rostelecom Basis" panose="020B05030306040401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Timing </a:t>
            </a:r>
            <a:r>
              <a:rPr lang="ru-RU" sz="2800" b="1" dirty="0">
                <a:solidFill>
                  <a:prstClr val="black"/>
                </a:solidFill>
                <a:latin typeface="Rostelecom Basis" panose="020B05030306040401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закупочной процедуры</a:t>
            </a:r>
            <a:endParaRPr lang="en-US" sz="2800" b="1" kern="0" dirty="0">
              <a:solidFill>
                <a:prstClr val="black"/>
              </a:solidFill>
              <a:latin typeface="Rostelecom Basis" panose="020B0503030604040103" pitchFamily="34" charset="0"/>
              <a:ea typeface="Open Sans Light" panose="020B0306030504020204" pitchFamily="34" charset="0"/>
              <a:cs typeface="Segoe UI" panose="020B0502040204020203" pitchFamily="34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12</a:t>
            </a:fld>
            <a:endParaRPr lang="ru-RU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810975"/>
              </p:ext>
            </p:extLst>
          </p:nvPr>
        </p:nvGraphicFramePr>
        <p:xfrm>
          <a:off x="221674" y="2125915"/>
          <a:ext cx="11794835" cy="261732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24730">
                  <a:extLst>
                    <a:ext uri="{9D8B030D-6E8A-4147-A177-3AD203B41FA5}">
                      <a16:colId xmlns:a16="http://schemas.microsoft.com/office/drawing/2014/main" val="2091831822"/>
                    </a:ext>
                  </a:extLst>
                </a:gridCol>
                <a:gridCol w="1601546">
                  <a:extLst>
                    <a:ext uri="{9D8B030D-6E8A-4147-A177-3AD203B41FA5}">
                      <a16:colId xmlns:a16="http://schemas.microsoft.com/office/drawing/2014/main" val="4092911588"/>
                    </a:ext>
                  </a:extLst>
                </a:gridCol>
                <a:gridCol w="1317068">
                  <a:extLst>
                    <a:ext uri="{9D8B030D-6E8A-4147-A177-3AD203B41FA5}">
                      <a16:colId xmlns:a16="http://schemas.microsoft.com/office/drawing/2014/main" val="1329732300"/>
                    </a:ext>
                  </a:extLst>
                </a:gridCol>
                <a:gridCol w="1161099">
                  <a:extLst>
                    <a:ext uri="{9D8B030D-6E8A-4147-A177-3AD203B41FA5}">
                      <a16:colId xmlns:a16="http://schemas.microsoft.com/office/drawing/2014/main" val="1548976593"/>
                    </a:ext>
                  </a:extLst>
                </a:gridCol>
                <a:gridCol w="1178429">
                  <a:extLst>
                    <a:ext uri="{9D8B030D-6E8A-4147-A177-3AD203B41FA5}">
                      <a16:colId xmlns:a16="http://schemas.microsoft.com/office/drawing/2014/main" val="1608689930"/>
                    </a:ext>
                  </a:extLst>
                </a:gridCol>
                <a:gridCol w="1499917">
                  <a:extLst>
                    <a:ext uri="{9D8B030D-6E8A-4147-A177-3AD203B41FA5}">
                      <a16:colId xmlns:a16="http://schemas.microsoft.com/office/drawing/2014/main" val="2904914419"/>
                    </a:ext>
                  </a:extLst>
                </a:gridCol>
                <a:gridCol w="1150373">
                  <a:extLst>
                    <a:ext uri="{9D8B030D-6E8A-4147-A177-3AD203B41FA5}">
                      <a16:colId xmlns:a16="http://schemas.microsoft.com/office/drawing/2014/main" val="1626194472"/>
                    </a:ext>
                  </a:extLst>
                </a:gridCol>
                <a:gridCol w="1302328">
                  <a:extLst>
                    <a:ext uri="{9D8B030D-6E8A-4147-A177-3AD203B41FA5}">
                      <a16:colId xmlns:a16="http://schemas.microsoft.com/office/drawing/2014/main" val="2177485145"/>
                    </a:ext>
                  </a:extLst>
                </a:gridCol>
                <a:gridCol w="1459345">
                  <a:extLst>
                    <a:ext uri="{9D8B030D-6E8A-4147-A177-3AD203B41FA5}">
                      <a16:colId xmlns:a16="http://schemas.microsoft.com/office/drawing/2014/main" val="1010834041"/>
                    </a:ext>
                  </a:extLst>
                </a:gridCol>
              </a:tblGrid>
              <a:tr h="98277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Создание </a:t>
                      </a:r>
                      <a:r>
                        <a:rPr lang="ru-RU" sz="1500" u="none" strike="noStrike" dirty="0" err="1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ЗнЗ</a:t>
                      </a:r>
                      <a:r>
                        <a:rPr lang="ru-RU" sz="1500" u="none" strike="noStrike" dirty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 в ЕСЭД</a:t>
                      </a:r>
                      <a:endParaRPr lang="ru-RU" sz="1500" b="0" i="0" u="none" strike="noStrike" dirty="0">
                        <a:solidFill>
                          <a:schemeClr val="bg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Согласование в ЕСЭД</a:t>
                      </a:r>
                      <a:endParaRPr lang="ru-RU" sz="1500" b="0" i="0" u="none" strike="noStrike" dirty="0">
                        <a:solidFill>
                          <a:schemeClr val="bg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Утверждение закупки</a:t>
                      </a:r>
                      <a:r>
                        <a:rPr lang="ru-RU" sz="1500" u="none" strike="noStrike" baseline="0" dirty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 на ЗК</a:t>
                      </a:r>
                      <a:endParaRPr lang="ru-RU" sz="1500" b="0" i="0" u="none" strike="noStrike" dirty="0">
                        <a:solidFill>
                          <a:schemeClr val="bg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Публикация</a:t>
                      </a:r>
                      <a:endParaRPr lang="ru-RU" sz="1500" b="0" i="0" u="none" strike="noStrike" dirty="0">
                        <a:solidFill>
                          <a:schemeClr val="bg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Прием Заявок</a:t>
                      </a:r>
                      <a:endParaRPr lang="ru-RU" sz="1500" b="0" i="0" u="none" strike="noStrike" dirty="0">
                        <a:solidFill>
                          <a:schemeClr val="bg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Рассмотрение заявок</a:t>
                      </a:r>
                      <a:r>
                        <a:rPr lang="ru-RU" sz="1500" u="none" strike="noStrike" baseline="0" dirty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 на ЗК</a:t>
                      </a:r>
                      <a:endParaRPr lang="ru-RU" sz="1500" b="0" i="0" u="none" strike="noStrike" dirty="0">
                        <a:solidFill>
                          <a:schemeClr val="bg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Аукцион/</a:t>
                      </a:r>
                    </a:p>
                    <a:p>
                      <a:pPr algn="ctr" fontAlgn="ctr"/>
                      <a:r>
                        <a:rPr lang="ru-RU" sz="1500" u="none" strike="noStrike" dirty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Переторжка</a:t>
                      </a:r>
                      <a:endParaRPr lang="ru-RU" sz="1500" b="0" i="0" u="none" strike="noStrike" dirty="0">
                        <a:solidFill>
                          <a:schemeClr val="bg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Утверждение итогов на ЗК</a:t>
                      </a:r>
                      <a:endParaRPr lang="ru-RU" sz="1500" b="0" i="0" u="none" strike="noStrike" dirty="0">
                        <a:solidFill>
                          <a:schemeClr val="bg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Заключение договора</a:t>
                      </a:r>
                      <a:endParaRPr lang="ru-RU" sz="1500" b="0" i="0" u="none" strike="noStrike" dirty="0">
                        <a:solidFill>
                          <a:schemeClr val="bg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5198932"/>
                  </a:ext>
                </a:extLst>
              </a:tr>
              <a:tr h="163455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Rostelecom Basis" panose="020B0503030604040103" pitchFamily="34" charset="0"/>
                        </a:rPr>
                        <a:t>01.03.2021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Rostelecom Basis" panose="020B0503030604040103" pitchFamily="34" charset="0"/>
                        </a:rPr>
                        <a:t>с </a:t>
                      </a:r>
                      <a:r>
                        <a:rPr lang="ru-RU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Rostelecom Basis" panose="020B0503030604040103" pitchFamily="34" charset="0"/>
                        </a:rPr>
                        <a:t>01.03.2021 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Rostelecom Basis" panose="020B0503030604040103" pitchFamily="34" charset="0"/>
                        </a:rPr>
                        <a:t>– </a:t>
                      </a:r>
                    </a:p>
                    <a:p>
                      <a:pPr algn="ctr" fontAlgn="ctr"/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Rostelecom Basis" panose="020B0503030604040103" pitchFamily="34" charset="0"/>
                        </a:rPr>
                        <a:t>по </a:t>
                      </a:r>
                      <a:r>
                        <a:rPr lang="ru-RU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Rostelecom Basis" panose="020B0503030604040103" pitchFamily="34" charset="0"/>
                        </a:rPr>
                        <a:t>18.03.2021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Rostelecom Basis" panose="020B0503030604040103" pitchFamily="34" charset="0"/>
                        </a:rPr>
                        <a:t>18.03.2021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Rostelecom Basis" panose="020B0503030604040103" pitchFamily="34" charset="0"/>
                        </a:rPr>
                        <a:t>19.03.2021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/>
                </a:tc>
                <a:extLst>
                  <a:ext uri="{0D108BD9-81ED-4DB2-BD59-A6C34878D82A}">
                    <a16:rowId xmlns:a16="http://schemas.microsoft.com/office/drawing/2014/main" val="16140723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2571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6">
            <a:extLst>
              <a:ext uri="{FF2B5EF4-FFF2-40B4-BE49-F238E27FC236}">
                <a16:creationId xmlns:a16="http://schemas.microsoft.com/office/drawing/2014/main" id="{0F5E67B7-D4E9-7D48-8357-C8F81798EA07}"/>
              </a:ext>
            </a:extLst>
          </p:cNvPr>
          <p:cNvSpPr/>
          <p:nvPr/>
        </p:nvSpPr>
        <p:spPr>
          <a:xfrm>
            <a:off x="0" y="-34068"/>
            <a:ext cx="7716838" cy="6869153"/>
          </a:xfrm>
          <a:custGeom>
            <a:avLst/>
            <a:gdLst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6869152 w 6869152"/>
              <a:gd name="connsiteY2" fmla="*/ 6869152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5274528 w 6869152"/>
              <a:gd name="connsiteY2" fmla="*/ 6858001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4334177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3966905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69152" h="6869153">
                <a:moveTo>
                  <a:pt x="0" y="0"/>
                </a:moveTo>
                <a:lnTo>
                  <a:pt x="6869152" y="0"/>
                </a:lnTo>
                <a:lnTo>
                  <a:pt x="3966905" y="6869153"/>
                </a:lnTo>
                <a:lnTo>
                  <a:pt x="0" y="6869152"/>
                </a:lnTo>
                <a:lnTo>
                  <a:pt x="0" y="0"/>
                </a:lnTo>
                <a:close/>
              </a:path>
            </a:pathLst>
          </a:custGeom>
          <a:solidFill>
            <a:srgbClr val="FFBE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21521324-394A-A24A-A5EF-4FAECFF2AC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15840" y="6222257"/>
            <a:ext cx="2057400" cy="469900"/>
          </a:xfrm>
          <a:prstGeom prst="rect">
            <a:avLst/>
          </a:prstGeom>
        </p:spPr>
      </p:pic>
      <p:sp>
        <p:nvSpPr>
          <p:cNvPr id="15" name="Заголовок 1"/>
          <p:cNvSpPr txBox="1">
            <a:spLocks/>
          </p:cNvSpPr>
          <p:nvPr/>
        </p:nvSpPr>
        <p:spPr>
          <a:xfrm>
            <a:off x="791188" y="1313131"/>
            <a:ext cx="10972800" cy="3240939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baseline="0">
                <a:solidFill>
                  <a:schemeClr val="tx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marL="342900" lvl="0" indent="-342900" algn="just">
              <a:spcBef>
                <a:spcPts val="0"/>
              </a:spcBef>
              <a:buFontTx/>
              <a:buAutoNum type="arabicPeriod"/>
            </a:pPr>
            <a:endParaRPr lang="ru-RU" sz="2800" b="0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4812CC6-CBB9-1247-B4EF-BB86FAD15EA4}"/>
              </a:ext>
            </a:extLst>
          </p:cNvPr>
          <p:cNvSpPr txBox="1"/>
          <p:nvPr/>
        </p:nvSpPr>
        <p:spPr>
          <a:xfrm>
            <a:off x="3261145" y="203262"/>
            <a:ext cx="62795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ru-RU" sz="2400" b="1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Итоговые решения по закупке</a:t>
            </a:r>
            <a:endParaRPr lang="en-US" sz="2400" b="1" kern="0" dirty="0">
              <a:latin typeface="Segoe UI" panose="020B0502040204020203" pitchFamily="34" charset="0"/>
              <a:ea typeface="Open Sans Light" panose="020B0306030504020204" pitchFamily="34" charset="0"/>
              <a:cs typeface="Segoe UI" panose="020B0502040204020203" pitchFamily="34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13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547764" y="751658"/>
            <a:ext cx="108060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097280">
              <a:defRPr/>
            </a:pPr>
            <a:r>
              <a:rPr lang="ru-RU" dirty="0" smtClean="0"/>
              <a:t>1. </a:t>
            </a:r>
            <a:r>
              <a:rPr lang="ru-RU" dirty="0"/>
              <a:t>Завершить </a:t>
            </a:r>
            <a:r>
              <a:rPr lang="ru-RU" dirty="0" smtClean="0"/>
              <a:t>закупку по Лоту №1 </a:t>
            </a:r>
            <a:r>
              <a:rPr lang="ru-RU" dirty="0"/>
              <a:t>и рекомендовать заключить договоры с </a:t>
            </a:r>
            <a:r>
              <a:rPr lang="ru-RU" dirty="0" smtClean="0"/>
              <a:t>победителями в </a:t>
            </a:r>
            <a:r>
              <a:rPr lang="ru-RU" dirty="0"/>
              <a:t>соответствии с </a:t>
            </a:r>
            <a:r>
              <a:rPr lang="ru-RU" dirty="0" smtClean="0"/>
              <a:t>нижеприведенной таблицей:</a:t>
            </a:r>
            <a:endParaRPr lang="ru-RU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9475504"/>
              </p:ext>
            </p:extLst>
          </p:nvPr>
        </p:nvGraphicFramePr>
        <p:xfrm>
          <a:off x="628072" y="1568721"/>
          <a:ext cx="6015323" cy="1221192"/>
        </p:xfrm>
        <a:graphic>
          <a:graphicData uri="http://schemas.openxmlformats.org/drawingml/2006/table">
            <a:tbl>
              <a:tblPr/>
              <a:tblGrid>
                <a:gridCol w="2673383">
                  <a:extLst>
                    <a:ext uri="{9D8B030D-6E8A-4147-A177-3AD203B41FA5}">
                      <a16:colId xmlns:a16="http://schemas.microsoft.com/office/drawing/2014/main" val="3191343918"/>
                    </a:ext>
                  </a:extLst>
                </a:gridCol>
                <a:gridCol w="1619679">
                  <a:extLst>
                    <a:ext uri="{9D8B030D-6E8A-4147-A177-3AD203B41FA5}">
                      <a16:colId xmlns:a16="http://schemas.microsoft.com/office/drawing/2014/main" val="2202027414"/>
                    </a:ext>
                  </a:extLst>
                </a:gridCol>
                <a:gridCol w="1722261">
                  <a:extLst>
                    <a:ext uri="{9D8B030D-6E8A-4147-A177-3AD203B41FA5}">
                      <a16:colId xmlns:a16="http://schemas.microsoft.com/office/drawing/2014/main" val="3535924467"/>
                    </a:ext>
                  </a:extLst>
                </a:gridCol>
              </a:tblGrid>
              <a:tr h="206947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Лот 1  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(32 накопителя</a:t>
                      </a:r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4228259"/>
                  </a:ext>
                </a:extLst>
              </a:tr>
              <a:tr h="40364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ООО "РТК ЦТ"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YADRO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3 004 406,04 </a:t>
                      </a: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USD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с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НДС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61383999"/>
                  </a:ext>
                </a:extLst>
              </a:tr>
              <a:tr h="40364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ООО "Систематика"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ПК </a:t>
                      </a:r>
                      <a:r>
                        <a:rPr lang="ru-RU" sz="14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Аквариус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2 002 937,35 </a:t>
                      </a: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USD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с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НДС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56218762"/>
                  </a:ext>
                </a:extLst>
              </a:tr>
              <a:tr h="206947"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78186498"/>
                  </a:ext>
                </a:extLst>
              </a:tr>
            </a:tbl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547764" y="2838073"/>
            <a:ext cx="108060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2</a:t>
            </a:r>
            <a:r>
              <a:rPr lang="ru-RU" dirty="0" smtClean="0"/>
              <a:t>. </a:t>
            </a:r>
            <a:r>
              <a:rPr lang="ru-RU" dirty="0" smtClean="0"/>
              <a:t>П</a:t>
            </a:r>
            <a:r>
              <a:rPr lang="ru-RU" dirty="0" smtClean="0"/>
              <a:t>ризнать </a:t>
            </a:r>
            <a:r>
              <a:rPr lang="ru-RU" dirty="0"/>
              <a:t>Открытый </a:t>
            </a:r>
            <a:r>
              <a:rPr lang="ru-RU" dirty="0" smtClean="0"/>
              <a:t>аукцион по Лоту №2 несостоявшимся и отказаться от осуществления закупки по лоту №2. </a:t>
            </a:r>
            <a:endParaRPr lang="ru-RU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0264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46gzVk1qlU2JppSbMS_tPg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3206</TotalTime>
  <Words>1535</Words>
  <Application>Microsoft Office PowerPoint</Application>
  <PresentationFormat>Широкоэкранный</PresentationFormat>
  <Paragraphs>299</Paragraphs>
  <Slides>13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4" baseType="lpstr">
      <vt:lpstr>Arial</vt:lpstr>
      <vt:lpstr>Calibri</vt:lpstr>
      <vt:lpstr>Calibri Light</vt:lpstr>
      <vt:lpstr>Open Sans Light</vt:lpstr>
      <vt:lpstr>Rostelecom Basis</vt:lpstr>
      <vt:lpstr>Rostelecom Basis Light</vt:lpstr>
      <vt:lpstr>Segoe UI</vt:lpstr>
      <vt:lpstr>Times New Roman</vt:lpstr>
      <vt:lpstr>Wingdings</vt:lpstr>
      <vt:lpstr>Тема Office</vt:lpstr>
      <vt:lpstr>Лист</vt:lpstr>
      <vt:lpstr>Презентация PowerPoint</vt:lpstr>
      <vt:lpstr>Открытие закупки</vt:lpstr>
      <vt:lpstr>Открытие закупки</vt:lpstr>
      <vt:lpstr>Презентация PowerPoint</vt:lpstr>
      <vt:lpstr>  Расчет обоснования потребностей:    </vt:lpstr>
      <vt:lpstr>Презентация PowerPoint</vt:lpstr>
      <vt:lpstr>Презентация PowerPoint</vt:lpstr>
      <vt:lpstr>Презентация PowerPoint</vt:lpstr>
      <vt:lpstr>Лот 1. Закрытие закупки</vt:lpstr>
      <vt:lpstr>Лот 2. Закрытие закупки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Microsoft Office</dc:creator>
  <cp:lastModifiedBy>Потапова Лариса Владимировна</cp:lastModifiedBy>
  <cp:revision>187</cp:revision>
  <cp:lastPrinted>2019-01-09T07:47:02Z</cp:lastPrinted>
  <dcterms:created xsi:type="dcterms:W3CDTF">2018-08-10T08:27:24Z</dcterms:created>
  <dcterms:modified xsi:type="dcterms:W3CDTF">2021-05-19T07:48:36Z</dcterms:modified>
</cp:coreProperties>
</file>