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EC007-20FC-4CCB-9498-57B1CD80265F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DCEAC-BB78-439D-9D8E-7A55FB1A06D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422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EB5AB-2C4D-4998-992F-4A7A0E7CB3AD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8621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5702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26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346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6056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0225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671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95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4802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5496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969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3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3B2F2-BE2E-455C-8E68-25024027C890}" type="datetimeFigureOut">
              <a:rPr lang="ru-RU" smtClean="0"/>
              <a:t>24.05.2021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74129-E65E-4817-AE23-2D78B3558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7661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0" y="6517972"/>
            <a:ext cx="11323320" cy="45719"/>
          </a:xfrm>
          <a:prstGeom prst="rect">
            <a:avLst/>
          </a:prstGeom>
          <a:solidFill>
            <a:srgbClr val="9E17F1"/>
          </a:solidFill>
          <a:ln w="14288" cap="flat">
            <a:noFill/>
            <a:prstDash val="solid"/>
            <a:miter lim="800000"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900" dirty="0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144103" y="6348842"/>
            <a:ext cx="2743200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Freeform 278"/>
          <p:cNvSpPr>
            <a:spLocks/>
          </p:cNvSpPr>
          <p:nvPr/>
        </p:nvSpPr>
        <p:spPr bwMode="auto">
          <a:xfrm rot="10800000">
            <a:off x="11515545" y="6280388"/>
            <a:ext cx="496887" cy="517047"/>
          </a:xfrm>
          <a:custGeom>
            <a:avLst/>
            <a:gdLst/>
            <a:ahLst/>
            <a:cxnLst>
              <a:cxn ang="0">
                <a:pos x="226" y="164"/>
              </a:cxn>
              <a:cxn ang="0">
                <a:pos x="128" y="232"/>
              </a:cxn>
              <a:cxn ang="0">
                <a:pos x="24" y="128"/>
              </a:cxn>
              <a:cxn ang="0">
                <a:pos x="128" y="24"/>
              </a:cxn>
              <a:cxn ang="0">
                <a:pos x="226" y="92"/>
              </a:cxn>
              <a:cxn ang="0">
                <a:pos x="226" y="92"/>
              </a:cxn>
              <a:cxn ang="0">
                <a:pos x="241" y="100"/>
              </a:cxn>
              <a:cxn ang="0">
                <a:pos x="249" y="84"/>
              </a:cxn>
              <a:cxn ang="0">
                <a:pos x="249" y="84"/>
              </a:cxn>
              <a:cxn ang="0">
                <a:pos x="128" y="0"/>
              </a:cxn>
              <a:cxn ang="0">
                <a:pos x="0" y="128"/>
              </a:cxn>
              <a:cxn ang="0">
                <a:pos x="128" y="256"/>
              </a:cxn>
              <a:cxn ang="0">
                <a:pos x="249" y="172"/>
              </a:cxn>
              <a:cxn ang="0">
                <a:pos x="249" y="172"/>
              </a:cxn>
              <a:cxn ang="0">
                <a:pos x="241" y="157"/>
              </a:cxn>
              <a:cxn ang="0">
                <a:pos x="226" y="164"/>
              </a:cxn>
            </a:cxnLst>
            <a:rect l="0" t="0" r="r" b="b"/>
            <a:pathLst>
              <a:path w="251" h="256">
                <a:moveTo>
                  <a:pt x="226" y="164"/>
                </a:moveTo>
                <a:cubicBezTo>
                  <a:pt x="211" y="205"/>
                  <a:pt x="172" y="232"/>
                  <a:pt x="128" y="232"/>
                </a:cubicBezTo>
                <a:cubicBezTo>
                  <a:pt x="71" y="232"/>
                  <a:pt x="24" y="186"/>
                  <a:pt x="24" y="128"/>
                </a:cubicBezTo>
                <a:cubicBezTo>
                  <a:pt x="24" y="71"/>
                  <a:pt x="71" y="24"/>
                  <a:pt x="128" y="24"/>
                </a:cubicBezTo>
                <a:cubicBezTo>
                  <a:pt x="172" y="24"/>
                  <a:pt x="211" y="52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8" y="99"/>
                  <a:pt x="235" y="102"/>
                  <a:pt x="241" y="100"/>
                </a:cubicBezTo>
                <a:cubicBezTo>
                  <a:pt x="248" y="97"/>
                  <a:pt x="251" y="90"/>
                  <a:pt x="249" y="84"/>
                </a:cubicBezTo>
                <a:cubicBezTo>
                  <a:pt x="249" y="84"/>
                  <a:pt x="249" y="84"/>
                  <a:pt x="249" y="84"/>
                </a:cubicBezTo>
                <a:cubicBezTo>
                  <a:pt x="230" y="34"/>
                  <a:pt x="182" y="0"/>
                  <a:pt x="128" y="0"/>
                </a:cubicBezTo>
                <a:cubicBezTo>
                  <a:pt x="58" y="0"/>
                  <a:pt x="0" y="58"/>
                  <a:pt x="0" y="128"/>
                </a:cubicBezTo>
                <a:cubicBezTo>
                  <a:pt x="0" y="199"/>
                  <a:pt x="58" y="256"/>
                  <a:pt x="128" y="256"/>
                </a:cubicBezTo>
                <a:cubicBezTo>
                  <a:pt x="182" y="256"/>
                  <a:pt x="230" y="223"/>
                  <a:pt x="249" y="172"/>
                </a:cubicBezTo>
                <a:cubicBezTo>
                  <a:pt x="249" y="172"/>
                  <a:pt x="249" y="172"/>
                  <a:pt x="249" y="172"/>
                </a:cubicBezTo>
                <a:cubicBezTo>
                  <a:pt x="251" y="166"/>
                  <a:pt x="248" y="159"/>
                  <a:pt x="241" y="157"/>
                </a:cubicBezTo>
                <a:cubicBezTo>
                  <a:pt x="235" y="155"/>
                  <a:pt x="228" y="158"/>
                  <a:pt x="226" y="164"/>
                </a:cubicBezTo>
                <a:close/>
              </a:path>
            </a:pathLst>
          </a:custGeom>
          <a:solidFill>
            <a:srgbClr val="9E17F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98" y="0"/>
            <a:ext cx="1707882" cy="599876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974600"/>
              </p:ext>
            </p:extLst>
          </p:nvPr>
        </p:nvGraphicFramePr>
        <p:xfrm>
          <a:off x="93998" y="705729"/>
          <a:ext cx="12005638" cy="6126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7264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79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42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Вопрос  №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  <a:endParaRPr lang="ru-RU" sz="1200" b="1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Описание</a:t>
                      </a:r>
                      <a:endParaRPr lang="ru-RU" sz="1200" b="1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7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Способ проведения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этап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Открытый аукцион,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участниками которого могут быть только субъекты малого и среднего предпринимательства – рассмотрение первых частей 133706/32110267506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7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Наименование закупки / ЕИС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Поставка комплекта защиты абонентского отвода ответвителя/делителя от несанкционированного доступа в кабельных системах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распределения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ТВ-сигнала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896814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Цена закупки (без</a:t>
                      </a: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200" i="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НДС), руб.</a:t>
                      </a:r>
                      <a:endParaRPr lang="ru-RU" sz="1200" i="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602 206,00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600832"/>
                  </a:ext>
                </a:extLst>
              </a:tr>
              <a:tr h="200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Предлагаемое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решение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1. Допустить заявку участника № 642224 до этапа рассмотрения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2 частей заявок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5260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Описание предлагаемого решения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Извещение о проведении закупки было опубликовано 11 мая 2021г.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За время экспозиции была подана 1 (одна) заявка на участие в открытом аукционе № 642224.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Первая часть заявки на участие № 642224 полностью соответствует требованиям Извещения.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Рекомендуется допустить Участника, подавшего заявку № 642224 до этапа аукционного торга для рассмотрения вторых частей заявки.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Закупка осуществляется для заключения </a:t>
                      </a: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договора на </a:t>
                      </a: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поставку расходных материалов по заявкам БТИ. Срок, место поставки и объем товаров определяются в каждом Заказе отдельно.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Формирование НМЦ, руб. с НДС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i="0" kern="1200" baseline="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Срок действия договора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Договор вступает в силу с даты его подписания Сторонами и действует по 31.12.2022г. включительно</a:t>
                      </a:r>
                      <a:endParaRPr lang="ru-RU" sz="1200" i="0" kern="1200" baseline="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Заказчик / инициатор закуп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005/ Отдел бюджетно-договорного обеспечения Мурманского филиала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404705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Ответственный закупщик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Прач Андрей Станиславович</a:t>
                      </a:r>
                      <a:endParaRPr lang="ru-RU" sz="1200" kern="1200" baseline="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7529"/>
              </p:ext>
            </p:extLst>
          </p:nvPr>
        </p:nvGraphicFramePr>
        <p:xfrm>
          <a:off x="2871585" y="4193958"/>
          <a:ext cx="8128002" cy="178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201005404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2871430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803276485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438227145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41335517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4185363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товара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КП от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ООО «Планар-Трейд»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ООО «Седьмая система»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ООО "Тэксис"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ООО "Радуга телеком"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НМЦ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316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Блокиратор абонентского отвода с нагрузкой для сетей КТВ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4742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Ключ для снятия/установки блокиратора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464,00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350,79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58340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72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1548</TotalTime>
  <Words>245</Words>
  <Application>Microsoft Office PowerPoint</Application>
  <PresentationFormat>Широкоэкранный</PresentationFormat>
  <Paragraphs>51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Times New Roman</vt:lpstr>
      <vt:lpstr>Тема Office</vt:lpstr>
      <vt:lpstr>Презентация PowerPoint</vt:lpstr>
    </vt:vector>
  </TitlesOfParts>
  <Company>ПАО "Ростелеком"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Скопцова Юлия Николаевна</dc:creator>
  <cp:lastModifiedBy>Бимбалова Татьяна Сергеевна</cp:lastModifiedBy>
  <cp:revision>18</cp:revision>
  <dcterms:created xsi:type="dcterms:W3CDTF">2021-01-25T13:47:31Z</dcterms:created>
  <dcterms:modified xsi:type="dcterms:W3CDTF">2021-05-24T14:12:40Z</dcterms:modified>
</cp:coreProperties>
</file>